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sldIdLst>
    <p:sldId id="257" r:id="rId2"/>
    <p:sldId id="258" r:id="rId3"/>
    <p:sldId id="330" r:id="rId4"/>
    <p:sldId id="347" r:id="rId5"/>
    <p:sldId id="259" r:id="rId6"/>
    <p:sldId id="291" r:id="rId7"/>
    <p:sldId id="292" r:id="rId8"/>
    <p:sldId id="299" r:id="rId9"/>
    <p:sldId id="335" r:id="rId10"/>
    <p:sldId id="336" r:id="rId11"/>
    <p:sldId id="337" r:id="rId12"/>
    <p:sldId id="338" r:id="rId13"/>
    <p:sldId id="261" r:id="rId14"/>
    <p:sldId id="332" r:id="rId15"/>
    <p:sldId id="293" r:id="rId16"/>
    <p:sldId id="339" r:id="rId17"/>
    <p:sldId id="343" r:id="rId18"/>
    <p:sldId id="296" r:id="rId19"/>
    <p:sldId id="267" r:id="rId20"/>
    <p:sldId id="262" r:id="rId21"/>
    <p:sldId id="263" r:id="rId22"/>
    <p:sldId id="294" r:id="rId23"/>
    <p:sldId id="295" r:id="rId24"/>
    <p:sldId id="340" r:id="rId25"/>
    <p:sldId id="341" r:id="rId26"/>
    <p:sldId id="344" r:id="rId27"/>
    <p:sldId id="302" r:id="rId28"/>
    <p:sldId id="325" r:id="rId29"/>
    <p:sldId id="346" r:id="rId30"/>
    <p:sldId id="260" r:id="rId31"/>
    <p:sldId id="269" r:id="rId32"/>
    <p:sldId id="268" r:id="rId33"/>
    <p:sldId id="348" r:id="rId34"/>
    <p:sldId id="326" r:id="rId35"/>
    <p:sldId id="328" r:id="rId36"/>
    <p:sldId id="349" r:id="rId37"/>
    <p:sldId id="270" r:id="rId38"/>
    <p:sldId id="283" r:id="rId39"/>
    <p:sldId id="284" r:id="rId40"/>
    <p:sldId id="285" r:id="rId41"/>
    <p:sldId id="286" r:id="rId42"/>
    <p:sldId id="287" r:id="rId43"/>
    <p:sldId id="288" r:id="rId44"/>
    <p:sldId id="264" r:id="rId45"/>
    <p:sldId id="265" r:id="rId46"/>
    <p:sldId id="266" r:id="rId47"/>
    <p:sldId id="290" r:id="rId48"/>
    <p:sldId id="323" r:id="rId49"/>
    <p:sldId id="350" r:id="rId50"/>
    <p:sldId id="353" r:id="rId51"/>
    <p:sldId id="354" r:id="rId52"/>
    <p:sldId id="351" r:id="rId53"/>
    <p:sldId id="333" r:id="rId54"/>
  </p:sldIdLst>
  <p:sldSz cx="6858000" cy="9144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7A3"/>
    <a:srgbClr val="F1ABE4"/>
    <a:srgbClr val="FFCC00"/>
    <a:srgbClr val="FFFFCC"/>
    <a:srgbClr val="EBF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56" autoAdjust="0"/>
    <p:restoredTop sz="95383" autoAdjust="0"/>
  </p:normalViewPr>
  <p:slideViewPr>
    <p:cSldViewPr>
      <p:cViewPr>
        <p:scale>
          <a:sx n="73" d="100"/>
          <a:sy n="73" d="100"/>
        </p:scale>
        <p:origin x="-2568" y="475"/>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1"/>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5" y="1"/>
            <a:ext cx="2945659" cy="496411"/>
          </a:xfrm>
          <a:prstGeom prst="rect">
            <a:avLst/>
          </a:prstGeom>
        </p:spPr>
        <p:txBody>
          <a:bodyPr vert="horz" lIns="91440" tIns="45720" rIns="91440" bIns="45720" rtlCol="0"/>
          <a:lstStyle>
            <a:lvl1pPr algn="r">
              <a:defRPr sz="1200"/>
            </a:lvl1pPr>
          </a:lstStyle>
          <a:p>
            <a:fld id="{119F19A6-5E64-486D-B0D2-4D90382ED4B2}" type="datetimeFigureOut">
              <a:rPr lang="ru-RU" smtClean="0"/>
              <a:pPr/>
              <a:t>17.09.2010</a:t>
            </a:fld>
            <a:endParaRPr lang="ru-RU"/>
          </a:p>
        </p:txBody>
      </p:sp>
      <p:sp>
        <p:nvSpPr>
          <p:cNvPr id="4" name="Образ слайда 3"/>
          <p:cNvSpPr>
            <a:spLocks noGrp="1" noRot="1" noChangeAspect="1"/>
          </p:cNvSpPr>
          <p:nvPr>
            <p:ph type="sldImg" idx="2"/>
          </p:nvPr>
        </p:nvSpPr>
        <p:spPr>
          <a:xfrm>
            <a:off x="2003425" y="744538"/>
            <a:ext cx="27908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2" y="9430092"/>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5" y="9430092"/>
            <a:ext cx="2945659" cy="496411"/>
          </a:xfrm>
          <a:prstGeom prst="rect">
            <a:avLst/>
          </a:prstGeom>
        </p:spPr>
        <p:txBody>
          <a:bodyPr vert="horz" lIns="91440" tIns="45720" rIns="91440" bIns="45720" rtlCol="0" anchor="b"/>
          <a:lstStyle>
            <a:lvl1pPr algn="r">
              <a:defRPr sz="1200"/>
            </a:lvl1pPr>
          </a:lstStyle>
          <a:p>
            <a:fld id="{36CDC051-44C6-416C-914B-6F3E522D3A4A}" type="slidenum">
              <a:rPr lang="ru-RU" smtClean="0"/>
              <a:pPr/>
              <a:t>‹#›</a:t>
            </a:fld>
            <a:endParaRPr lang="ru-RU"/>
          </a:p>
        </p:txBody>
      </p:sp>
    </p:spTree>
    <p:extLst>
      <p:ext uri="{BB962C8B-B14F-4D97-AF65-F5344CB8AC3E}">
        <p14:creationId xmlns:p14="http://schemas.microsoft.com/office/powerpoint/2010/main" val="74681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2B7B541-D1D6-4EFE-8806-1159759DC74F}" type="slidenum">
              <a:rPr lang="ru-RU" smtClean="0"/>
              <a:pPr/>
              <a:t>27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8"/>
            <a:ext cx="5829300" cy="1960033"/>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8774D70-7390-4A02-A06F-F97850E5B391}" type="datetime1">
              <a:rPr lang="ru-RU" smtClean="0"/>
              <a:pPr/>
              <a:t>17.09.2010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98BA4F-E4BE-42A4-B969-6F148C3DF12C}" type="datetime1">
              <a:rPr lang="ru-RU" smtClean="0"/>
              <a:pPr/>
              <a:t>17.09.2010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185"/>
            <a:ext cx="1543050" cy="780203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2900" y="366185"/>
            <a:ext cx="4514850" cy="78020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53FDE4-D503-4973-AD81-A5844AD2BF1A}" type="datetime1">
              <a:rPr lang="ru-RU" smtClean="0"/>
              <a:pPr/>
              <a:t>17.09.2010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1A719CA-06B9-4EA3-98D0-BAEF268ABBE6}" type="datetime1">
              <a:rPr lang="ru-RU" smtClean="0"/>
              <a:pPr/>
              <a:t>17.09.2010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06068EB-7E13-4D3C-9272-349DAC173F99}" type="datetime1">
              <a:rPr lang="ru-RU" smtClean="0"/>
              <a:pPr/>
              <a:t>17.09.2010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74A8CCE-DA5C-45E7-87B3-3ACCE27D71E5}" type="datetime1">
              <a:rPr lang="ru-RU" smtClean="0"/>
              <a:pPr/>
              <a:t>17.09.2010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82A9221-986B-4D59-9C34-A1DC774355D1}" type="datetime1">
              <a:rPr lang="ru-RU" smtClean="0"/>
              <a:pPr/>
              <a:t>17.09.2010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B5A3B62-DF63-413C-869A-F9455A772B31}" type="datetime1">
              <a:rPr lang="ru-RU" smtClean="0"/>
              <a:pPr/>
              <a:t>17.09.2010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0F8EE7D-70E8-4FDB-9E7E-BC2EE876A77A}" type="datetime1">
              <a:rPr lang="ru-RU" smtClean="0"/>
              <a:pPr/>
              <a:t>17.09.2010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4067"/>
            <a:ext cx="2256235" cy="154940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B28BDD3-036A-4A6F-809A-E796C9FA608E}" type="datetime1">
              <a:rPr lang="ru-RU" smtClean="0"/>
              <a:pPr/>
              <a:t>17.09.2010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90A82DE-AEBA-453D-AA77-FF8B5B86C708}" type="datetime1">
              <a:rPr lang="ru-RU" smtClean="0"/>
              <a:pPr/>
              <a:t>17.09.2010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3C111CA-5F9D-4A16-AC81-992D7480F4E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t="-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2405E88B-525D-4BFB-83ED-769DEA1C03B8}" type="datetime1">
              <a:rPr lang="ru-RU" smtClean="0"/>
              <a:pPr/>
              <a:t>17.09.2010</a:t>
            </a:fld>
            <a:endParaRPr lang="ru-RU"/>
          </a:p>
        </p:txBody>
      </p:sp>
      <p:sp>
        <p:nvSpPr>
          <p:cNvPr id="5" name="Нижний колонтитул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73C111CA-5F9D-4A16-AC81-992D7480F4E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gif"/><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hyperlink" Target="javascript:ImgShw('/upload/iblock/9fb/9fbc6037e3d6fb582eb213d4eef20fe3.jpg',180,443,'&#1053;&#1072;&#1091;&#1082;&#1072;%0d%0a%20&#1080;%20&#1078;&#1080;&#1079;&#1085;&#1100;%20//%20&#1048;&#1083;&#1083;&#1102;&#1089;&#1090;&#1088;&#1072;&#1094;&#1080;&#1080;')"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javascript:ImgShw('/upload/iblock/26e/26eb6a6e94c202313892fa4d26b52dd4.jpg',180,695,'&#1053;&#1072;&#1091;&#1082;&#1072;%0d%0a%20&#1080;%20&#1078;&#1080;&#1079;&#1085;&#1100;%20//%20&#1048;&#1083;&#1083;&#1102;&#1089;&#1090;&#1088;&#1072;&#1094;&#1080;&#1080;')" TargetMode="Externa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0.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4.jpeg"/><Relationship Id="rId4" Type="http://schemas.openxmlformats.org/officeDocument/2006/relationships/image" Target="../media/image59.png"/><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utca-z.ru/" TargetMode="External"/><Relationship Id="rId2" Type="http://schemas.openxmlformats.org/officeDocument/2006/relationships/hyperlink" Target="mailto:office@utca-z.ru"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8" y="2840568"/>
            <a:ext cx="6057922" cy="1960033"/>
          </a:xfrm>
        </p:spPr>
        <p:txBody>
          <a:bodyPr>
            <a:normAutofit/>
          </a:bodyPr>
          <a:lstStyle/>
          <a:p>
            <a:r>
              <a:rPr lang="en-US" sz="4000" b="1" dirty="0" smtClean="0">
                <a:solidFill>
                  <a:schemeClr val="accent3">
                    <a:lumMod val="50000"/>
                  </a:schemeClr>
                </a:solidFill>
                <a:effectLst>
                  <a:outerShdw blurRad="38100" dist="38100" dir="2700000" algn="tl">
                    <a:srgbClr val="000000">
                      <a:alpha val="43137"/>
                    </a:srgbClr>
                  </a:outerShdw>
                </a:effectLst>
              </a:rPr>
              <a:t>Outlet </a:t>
            </a:r>
            <a:r>
              <a:rPr lang="ru-RU" sz="4000" b="1" dirty="0" smtClean="0">
                <a:solidFill>
                  <a:schemeClr val="accent3">
                    <a:lumMod val="50000"/>
                  </a:schemeClr>
                </a:solidFill>
                <a:effectLst>
                  <a:outerShdw blurRad="38100" dist="38100" dir="2700000" algn="tl">
                    <a:srgbClr val="000000">
                      <a:alpha val="43137"/>
                    </a:srgbClr>
                  </a:outerShdw>
                </a:effectLst>
              </a:rPr>
              <a:t>центр</a:t>
            </a:r>
            <a:r>
              <a:rPr lang="en-US" sz="4000" b="1" dirty="0" smtClean="0">
                <a:solidFill>
                  <a:schemeClr val="accent3">
                    <a:lumMod val="50000"/>
                  </a:schemeClr>
                </a:solidFill>
                <a:effectLst>
                  <a:outerShdw blurRad="38100" dist="38100" dir="2700000" algn="tl">
                    <a:srgbClr val="000000">
                      <a:alpha val="43137"/>
                    </a:srgbClr>
                  </a:outerShdw>
                </a:effectLst>
              </a:rPr>
              <a:t/>
            </a:r>
            <a:br>
              <a:rPr lang="en-US" sz="4000" b="1" dirty="0" smtClean="0">
                <a:solidFill>
                  <a:schemeClr val="accent3">
                    <a:lumMod val="50000"/>
                  </a:schemeClr>
                </a:solidFill>
                <a:effectLst>
                  <a:outerShdw blurRad="38100" dist="38100" dir="2700000" algn="tl">
                    <a:srgbClr val="000000">
                      <a:alpha val="43137"/>
                    </a:srgbClr>
                  </a:outerShdw>
                </a:effectLst>
              </a:rPr>
            </a:br>
            <a:r>
              <a:rPr lang="ru-RU" sz="4000" b="1" dirty="0" smtClean="0">
                <a:solidFill>
                  <a:schemeClr val="accent3">
                    <a:lumMod val="50000"/>
                  </a:schemeClr>
                </a:solidFill>
                <a:effectLst>
                  <a:outerShdw blurRad="38100" dist="38100" dir="2700000" algn="tl">
                    <a:srgbClr val="000000">
                      <a:alpha val="43137"/>
                    </a:srgbClr>
                  </a:outerShdw>
                </a:effectLst>
              </a:rPr>
              <a:t>«Утка»</a:t>
            </a:r>
            <a:r>
              <a:rPr lang="en-US" dirty="0" smtClean="0">
                <a:solidFill>
                  <a:schemeClr val="accent3">
                    <a:lumMod val="50000"/>
                  </a:schemeClr>
                </a:solidFill>
                <a:latin typeface="Adobe Garamond Pro Bold" pitchFamily="18" charset="0"/>
              </a:rPr>
              <a:t>  </a:t>
            </a:r>
            <a:endParaRPr lang="ru-RU" dirty="0">
              <a:solidFill>
                <a:schemeClr val="accent3">
                  <a:lumMod val="50000"/>
                </a:schemeClr>
              </a:solidFill>
            </a:endParaRPr>
          </a:p>
        </p:txBody>
      </p:sp>
      <p:sp>
        <p:nvSpPr>
          <p:cNvPr id="3" name="Подзаголовок 2"/>
          <p:cNvSpPr>
            <a:spLocks noGrp="1"/>
          </p:cNvSpPr>
          <p:nvPr>
            <p:ph type="subTitle" idx="1"/>
          </p:nvPr>
        </p:nvSpPr>
        <p:spPr/>
        <p:txBody>
          <a:bodyPr>
            <a:normAutofit/>
          </a:bodyPr>
          <a:lstStyle/>
          <a:p>
            <a:r>
              <a:rPr lang="ru-RU" sz="2800" dirty="0" smtClean="0">
                <a:solidFill>
                  <a:schemeClr val="accent3">
                    <a:lumMod val="50000"/>
                  </a:schemeClr>
                </a:solidFill>
                <a:effectLst>
                  <a:outerShdw blurRad="38100" dist="38100" dir="2700000" algn="tl">
                    <a:srgbClr val="000000">
                      <a:alpha val="43137"/>
                    </a:srgbClr>
                  </a:outerShdw>
                </a:effectLst>
                <a:latin typeface="Adobe Caslon Pro Bold" pitchFamily="18" charset="0"/>
              </a:rPr>
              <a:t>Инвестиционный меморандум</a:t>
            </a:r>
            <a:endParaRPr lang="ru-RU" sz="2800" dirty="0">
              <a:solidFill>
                <a:schemeClr val="accent3">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604" y="1357290"/>
            <a:ext cx="5929354" cy="7429553"/>
          </a:xfrm>
        </p:spPr>
        <p:txBody>
          <a:bodyPr>
            <a:normAutofit fontScale="47500" lnSpcReduction="20000"/>
          </a:bodyPr>
          <a:lstStyle/>
          <a:p>
            <a:pPr marL="0" lvl="0" indent="342900" algn="just">
              <a:lnSpc>
                <a:spcPct val="170000"/>
              </a:lnSpc>
              <a:spcBef>
                <a:spcPts val="0"/>
              </a:spcBef>
              <a:buNone/>
            </a:pPr>
            <a:r>
              <a:rPr lang="ru-RU" sz="2500" u="sng" dirty="0" smtClean="0"/>
              <a:t>Отлагательные условия по факту получения технических условий  и разрешения на строительство съезда:</a:t>
            </a:r>
          </a:p>
          <a:p>
            <a:pPr marL="0" indent="342900" algn="just">
              <a:lnSpc>
                <a:spcPct val="170000"/>
              </a:lnSpc>
              <a:spcBef>
                <a:spcPts val="0"/>
              </a:spcBef>
              <a:buNone/>
            </a:pPr>
            <a:r>
              <a:rPr lang="ru-RU" sz="2500" dirty="0" smtClean="0"/>
              <a:t>а) Технические условия на технологическое присоединение к распределительным  электрическим  сетям; 394 030 долларов или 291 874 евро (5 долларов на 1 кв.метр) </a:t>
            </a:r>
          </a:p>
          <a:p>
            <a:pPr marL="0" indent="342900" algn="just">
              <a:lnSpc>
                <a:spcPct val="170000"/>
              </a:lnSpc>
              <a:spcBef>
                <a:spcPts val="0"/>
              </a:spcBef>
              <a:buNone/>
            </a:pPr>
            <a:r>
              <a:rPr lang="ru-RU" sz="2500" dirty="0" smtClean="0"/>
              <a:t>б) Технические условия на присоединение к газораспределительным сетям  - 394 030 долларов или 291 874 евро (5 долларов на 1 кв.метр)</a:t>
            </a:r>
          </a:p>
          <a:p>
            <a:pPr marL="0" indent="342900" algn="just">
              <a:lnSpc>
                <a:spcPct val="170000"/>
              </a:lnSpc>
              <a:spcBef>
                <a:spcPts val="0"/>
              </a:spcBef>
              <a:buNone/>
            </a:pPr>
            <a:r>
              <a:rPr lang="ru-RU" sz="2500" dirty="0" smtClean="0"/>
              <a:t>в) Технические условия на подключение к сетям водоснабжения - 394 030 долларов или 291 874 евро (5 долларов на 1 кв.метр)</a:t>
            </a:r>
          </a:p>
          <a:p>
            <a:pPr marL="0" indent="342900" algn="just">
              <a:lnSpc>
                <a:spcPct val="170000"/>
              </a:lnSpc>
              <a:spcBef>
                <a:spcPts val="0"/>
              </a:spcBef>
              <a:buNone/>
            </a:pPr>
            <a:r>
              <a:rPr lang="ru-RU" sz="2500" dirty="0" smtClean="0"/>
              <a:t>г) Технические условия на подключение к сетям водоотведения - 394 030 долларов или 291 874 евро (5 долларов на 1 кв.метр)</a:t>
            </a:r>
          </a:p>
          <a:p>
            <a:pPr marL="0" indent="342900" algn="just">
              <a:lnSpc>
                <a:spcPct val="170000"/>
              </a:lnSpc>
              <a:spcBef>
                <a:spcPts val="0"/>
              </a:spcBef>
              <a:buNone/>
            </a:pPr>
            <a:r>
              <a:rPr lang="ru-RU" sz="2500" dirty="0" err="1" smtClean="0"/>
              <a:t>д</a:t>
            </a:r>
            <a:r>
              <a:rPr lang="ru-RU" sz="2500" dirty="0" smtClean="0"/>
              <a:t>) Согласование строительства съезда с кольцевой автомобильной дороги г.Санкт-Петербурга  788 060 долларов или  583 748 евро (10 долларов на 1 кв.метр)</a:t>
            </a:r>
          </a:p>
          <a:p>
            <a:pPr marL="0" indent="342900" algn="just">
              <a:lnSpc>
                <a:spcPct val="170000"/>
              </a:lnSpc>
              <a:spcBef>
                <a:spcPts val="0"/>
              </a:spcBef>
              <a:buNone/>
            </a:pPr>
            <a:r>
              <a:rPr lang="ru-RU" sz="2500" dirty="0" smtClean="0"/>
              <a:t>При этом получение официального разрешения или возможного альтернативного  решения по стоимости ниже запланированной (например, устройство альтернативного водозабора) не является основанием для уменьшения нашей доли в проекте. </a:t>
            </a:r>
          </a:p>
          <a:p>
            <a:pPr marL="0" lvl="0" indent="342900" algn="just">
              <a:lnSpc>
                <a:spcPct val="150000"/>
              </a:lnSpc>
              <a:spcBef>
                <a:spcPts val="0"/>
              </a:spcBef>
              <a:buNone/>
            </a:pPr>
            <a:r>
              <a:rPr lang="ru-RU" sz="2500" dirty="0" smtClean="0"/>
              <a:t>Сознавая, что получение технических условий и разрешения на строительство съезда является нашей обязанностью, но напрямую зависит от своевременного поступления платежей в полном объеме, мы хотели бы закрепить обоюдную ответственность партнеров  за получение технических условий и разрешения на строительство съезда. </a:t>
            </a:r>
          </a:p>
          <a:p>
            <a:pPr marL="0" lvl="0" indent="342900" algn="just">
              <a:lnSpc>
                <a:spcPct val="150000"/>
              </a:lnSpc>
              <a:spcBef>
                <a:spcPts val="0"/>
              </a:spcBef>
              <a:buNone/>
            </a:pPr>
            <a:r>
              <a:rPr lang="ru-RU" sz="2500" dirty="0" smtClean="0"/>
              <a:t>Инвестор входит в проект суммой 44 542 468 евро (60 132 332 доллара США) в соответствии со следующими этапами:</a:t>
            </a:r>
          </a:p>
          <a:p>
            <a:pPr marL="0" indent="342900" algn="just">
              <a:lnSpc>
                <a:spcPct val="150000"/>
              </a:lnSpc>
              <a:spcBef>
                <a:spcPts val="0"/>
              </a:spcBef>
              <a:buNone/>
            </a:pPr>
            <a:r>
              <a:rPr lang="ru-RU" sz="2500" u="sng" dirty="0" smtClean="0"/>
              <a:t>1 этап – 2012 год </a:t>
            </a:r>
            <a:r>
              <a:rPr lang="ru-RU" sz="2500" dirty="0" smtClean="0"/>
              <a:t>– ориентировочная сумма без учета налогов 31 992 866 </a:t>
            </a:r>
            <a:r>
              <a:rPr lang="ru-RU" sz="2500" dirty="0" err="1" smtClean="0"/>
              <a:t>млн</a:t>
            </a:r>
            <a:r>
              <a:rPr lang="ru-RU" sz="2500" dirty="0" smtClean="0"/>
              <a:t> евро США (43 190 369 доллара США) </a:t>
            </a:r>
          </a:p>
          <a:p>
            <a:pPr marL="0" indent="342900" algn="just">
              <a:lnSpc>
                <a:spcPct val="150000"/>
              </a:lnSpc>
              <a:spcBef>
                <a:spcPts val="0"/>
              </a:spcBef>
              <a:buNone/>
            </a:pPr>
            <a:r>
              <a:rPr lang="ru-RU" sz="2500" u="sng" dirty="0" smtClean="0"/>
              <a:t>2 этап – 2013 год</a:t>
            </a:r>
            <a:r>
              <a:rPr lang="ru-RU" sz="2500" dirty="0" smtClean="0"/>
              <a:t> - ориентировочная сумма без учета налогов 12 549 602 </a:t>
            </a:r>
            <a:r>
              <a:rPr lang="ru-RU" sz="2500" dirty="0" err="1" smtClean="0"/>
              <a:t>млн</a:t>
            </a:r>
            <a:r>
              <a:rPr lang="ru-RU" sz="2500" dirty="0" smtClean="0"/>
              <a:t> евро США (16 941 963 доллара США)</a:t>
            </a:r>
          </a:p>
          <a:p>
            <a:pPr marL="0" indent="342900" algn="just">
              <a:lnSpc>
                <a:spcPct val="170000"/>
              </a:lnSpc>
              <a:spcBef>
                <a:spcPts val="0"/>
              </a:spcBef>
              <a:buNone/>
            </a:pPr>
            <a:endParaRPr lang="ru-RU" sz="2500" dirty="0" smtClean="0"/>
          </a:p>
          <a:p>
            <a:pPr marL="0" indent="342900" algn="just">
              <a:lnSpc>
                <a:spcPct val="170000"/>
              </a:lnSpc>
              <a:spcBef>
                <a:spcPts val="0"/>
              </a:spcBef>
              <a:buNone/>
            </a:pPr>
            <a:endParaRPr lang="ru-RU" sz="3000" dirty="0" smtClean="0"/>
          </a:p>
          <a:p>
            <a:pPr>
              <a:buNone/>
            </a:pPr>
            <a:endParaRPr lang="ru-RU" dirty="0"/>
          </a:p>
        </p:txBody>
      </p:sp>
      <p:sp>
        <p:nvSpPr>
          <p:cNvPr id="4" name="Заголовок 1"/>
          <p:cNvSpPr>
            <a:spLocks noGrp="1"/>
          </p:cNvSpPr>
          <p:nvPr>
            <p:ph type="title"/>
          </p:nvPr>
        </p:nvSpPr>
        <p:spPr>
          <a:xfrm>
            <a:off x="428604" y="366184"/>
            <a:ext cx="6086496" cy="1205420"/>
          </a:xfrm>
        </p:spPr>
        <p:txBody>
          <a:bodyPr>
            <a:normAutofit/>
          </a:bodyPr>
          <a:lstStyle/>
          <a:p>
            <a:pPr algn="l"/>
            <a:r>
              <a:rPr lang="ru-RU" sz="1600" dirty="0" smtClean="0">
                <a:solidFill>
                  <a:schemeClr val="accent3">
                    <a:lumMod val="50000"/>
                  </a:schemeClr>
                </a:solidFill>
              </a:rPr>
              <a:t>Условия партнерских отношений</a:t>
            </a:r>
            <a:endParaRPr lang="ru-RU" sz="1600" dirty="0">
              <a:solidFill>
                <a:schemeClr val="accent3">
                  <a:lumMod val="50000"/>
                </a:schemeClr>
              </a:solidFill>
            </a:endParaRPr>
          </a:p>
        </p:txBody>
      </p:sp>
      <p:sp>
        <p:nvSpPr>
          <p:cNvPr id="6" name="Номер слайда 5"/>
          <p:cNvSpPr>
            <a:spLocks noGrp="1"/>
          </p:cNvSpPr>
          <p:nvPr>
            <p:ph type="sldNum" sz="quarter" idx="12"/>
          </p:nvPr>
        </p:nvSpPr>
        <p:spPr/>
        <p:txBody>
          <a:bodyPr/>
          <a:lstStyle/>
          <a:p>
            <a:fld id="{73C111CA-5F9D-4A16-AC81-992D7480F4EC}" type="slidenum">
              <a:rPr lang="ru-RU" smtClean="0"/>
              <a:pPr/>
              <a:t>10</a:t>
            </a:fld>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604" y="1285852"/>
            <a:ext cx="5929354" cy="5214973"/>
          </a:xfrm>
        </p:spPr>
        <p:txBody>
          <a:bodyPr>
            <a:normAutofit/>
          </a:bodyPr>
          <a:lstStyle/>
          <a:p>
            <a:pPr marL="0" indent="342900" algn="just">
              <a:lnSpc>
                <a:spcPct val="150000"/>
              </a:lnSpc>
              <a:spcBef>
                <a:spcPts val="0"/>
              </a:spcBef>
              <a:buNone/>
            </a:pPr>
            <a:r>
              <a:rPr lang="ru-RU" sz="1200" dirty="0" smtClean="0"/>
              <a:t>Мы предлагаем инвестору входить в проект не единой суммой, а  инвестировать в проект по мере необходимости в соответствии с графиком платежей. Инвестор может внести часть суммы собственными средствами, а часть привлечь на кредитном рынке под взаимно утвержденные ставки. Если инвестор привлекает подобную сумму за счет собственных гарантий, мы готовы признать всю сумму (состоящую из денег инвестора и кредитора) его долей в проекте. </a:t>
            </a:r>
          </a:p>
          <a:p>
            <a:pPr marL="0" indent="342900" algn="just">
              <a:lnSpc>
                <a:spcPct val="150000"/>
              </a:lnSpc>
              <a:buNone/>
            </a:pPr>
            <a:r>
              <a:rPr lang="ru-RU" sz="1200" dirty="0" smtClean="0"/>
              <a:t>График платежей должен быть утвержден и его строгое выполнение должно быть гарантией получения доли в проекте. Сознавая, что эффективность  реализации проекта во многом зависит от себестоимости строительства, но снижение данных затрат снижает долю инвестора, мы готовы закрепить его долю письменно на начальном этапе. Для мотивации всех сторон к более эффективным действиям, необходимо заранее обсудить и создать механизм взаимной стимуляции </a:t>
            </a:r>
            <a:r>
              <a:rPr lang="ru-RU" sz="1200" b="1" dirty="0" smtClean="0"/>
              <a:t>умной </a:t>
            </a:r>
            <a:r>
              <a:rPr lang="ru-RU" sz="1200" dirty="0" smtClean="0"/>
              <a:t>экономии (поощрение мер партнеров, направленных на оптимизацию затрат и повышение эффективности проекта).  </a:t>
            </a:r>
          </a:p>
          <a:p>
            <a:pPr marL="0" indent="457200" algn="just">
              <a:lnSpc>
                <a:spcPct val="150000"/>
              </a:lnSpc>
              <a:spcBef>
                <a:spcPts val="0"/>
              </a:spcBef>
              <a:buNone/>
            </a:pPr>
            <a:r>
              <a:rPr lang="ru-RU" sz="1200" dirty="0" smtClean="0"/>
              <a:t>В проектных расходах есть расходы, необходимые для </a:t>
            </a:r>
            <a:r>
              <a:rPr lang="en-US" sz="1200" dirty="0" smtClean="0"/>
              <a:t>outlet </a:t>
            </a:r>
            <a:r>
              <a:rPr lang="ru-RU" sz="1200" dirty="0" smtClean="0"/>
              <a:t>центра, но в то же время увеличивают капитализацию и других проектных расходов. Распределение данных расходов представлено в таблице: </a:t>
            </a:r>
          </a:p>
          <a:p>
            <a:pPr marL="0" indent="342900" algn="just">
              <a:lnSpc>
                <a:spcPct val="150000"/>
              </a:lnSpc>
              <a:spcBef>
                <a:spcPts val="0"/>
              </a:spcBef>
              <a:buNone/>
            </a:pPr>
            <a:endParaRPr lang="ru-RU" sz="1200" dirty="0" smtClean="0"/>
          </a:p>
          <a:p>
            <a:pPr>
              <a:buNone/>
            </a:pPr>
            <a:endParaRPr lang="ru-RU" dirty="0"/>
          </a:p>
        </p:txBody>
      </p:sp>
      <p:sp>
        <p:nvSpPr>
          <p:cNvPr id="4" name="Заголовок 1"/>
          <p:cNvSpPr>
            <a:spLocks noGrp="1"/>
          </p:cNvSpPr>
          <p:nvPr>
            <p:ph type="title"/>
          </p:nvPr>
        </p:nvSpPr>
        <p:spPr>
          <a:xfrm>
            <a:off x="428604" y="366184"/>
            <a:ext cx="6086496" cy="1205420"/>
          </a:xfrm>
        </p:spPr>
        <p:txBody>
          <a:bodyPr>
            <a:normAutofit/>
          </a:bodyPr>
          <a:lstStyle/>
          <a:p>
            <a:pPr algn="l"/>
            <a:r>
              <a:rPr lang="ru-RU" sz="1600" dirty="0" smtClean="0">
                <a:solidFill>
                  <a:schemeClr val="accent3">
                    <a:lumMod val="50000"/>
                  </a:schemeClr>
                </a:solidFill>
              </a:rPr>
              <a:t>Условия партнерских отношений</a:t>
            </a:r>
            <a:endParaRPr lang="ru-RU" sz="1600" dirty="0">
              <a:solidFill>
                <a:schemeClr val="accent3">
                  <a:lumMod val="50000"/>
                </a:schemeClr>
              </a:solidFill>
            </a:endParaRPr>
          </a:p>
        </p:txBody>
      </p:sp>
      <p:graphicFrame>
        <p:nvGraphicFramePr>
          <p:cNvPr id="7" name="Таблица 6"/>
          <p:cNvGraphicFramePr>
            <a:graphicFrameLocks noGrp="1"/>
          </p:cNvGraphicFramePr>
          <p:nvPr/>
        </p:nvGraphicFramePr>
        <p:xfrm>
          <a:off x="428603" y="6072198"/>
          <a:ext cx="6011385" cy="2532900"/>
        </p:xfrm>
        <a:graphic>
          <a:graphicData uri="http://schemas.openxmlformats.org/drawingml/2006/table">
            <a:tbl>
              <a:tblPr firstRow="1" bandRow="1">
                <a:tableStyleId>{C083E6E3-FA7D-4D7B-A595-EF9225AFEA82}</a:tableStyleId>
              </a:tblPr>
              <a:tblGrid>
                <a:gridCol w="2027936"/>
                <a:gridCol w="1086395"/>
                <a:gridCol w="1520952"/>
                <a:gridCol w="1376102"/>
              </a:tblGrid>
              <a:tr h="609713">
                <a:tc>
                  <a:txBody>
                    <a:bodyPr/>
                    <a:lstStyle/>
                    <a:p>
                      <a:pPr marL="0" algn="ctr">
                        <a:lnSpc>
                          <a:spcPct val="100000"/>
                        </a:lnSpc>
                        <a:spcAft>
                          <a:spcPts val="0"/>
                        </a:spcAft>
                      </a:pPr>
                      <a:r>
                        <a:rPr lang="ru-RU" sz="1200" dirty="0"/>
                        <a:t>Наименование </a:t>
                      </a:r>
                      <a:endParaRPr lang="ru-RU" sz="1200" dirty="0">
                        <a:latin typeface="Calibri"/>
                        <a:ea typeface="Calibri"/>
                        <a:cs typeface="Times New Roman"/>
                      </a:endParaRPr>
                    </a:p>
                  </a:txBody>
                  <a:tcPr anchor="ctr"/>
                </a:tc>
                <a:tc>
                  <a:txBody>
                    <a:bodyPr/>
                    <a:lstStyle/>
                    <a:p>
                      <a:pPr marL="0" algn="ctr">
                        <a:lnSpc>
                          <a:spcPct val="100000"/>
                        </a:lnSpc>
                        <a:spcAft>
                          <a:spcPts val="0"/>
                        </a:spcAft>
                      </a:pPr>
                      <a:r>
                        <a:rPr lang="ru-RU" sz="1200" dirty="0"/>
                        <a:t>Общая сумма затрат, руб.</a:t>
                      </a:r>
                      <a:endParaRPr lang="ru-RU" sz="1200" dirty="0">
                        <a:latin typeface="Calibri"/>
                        <a:ea typeface="Calibri"/>
                        <a:cs typeface="Times New Roman"/>
                      </a:endParaRPr>
                    </a:p>
                  </a:txBody>
                  <a:tcPr anchor="ctr"/>
                </a:tc>
                <a:tc>
                  <a:txBody>
                    <a:bodyPr/>
                    <a:lstStyle/>
                    <a:p>
                      <a:pPr marL="0" algn="ctr">
                        <a:lnSpc>
                          <a:spcPct val="115000"/>
                        </a:lnSpc>
                        <a:spcAft>
                          <a:spcPts val="0"/>
                        </a:spcAft>
                      </a:pPr>
                      <a:r>
                        <a:rPr lang="ru-RU" sz="1200" dirty="0"/>
                        <a:t>Затраты, относимые на </a:t>
                      </a:r>
                      <a:r>
                        <a:rPr lang="en-US" sz="1200" dirty="0"/>
                        <a:t>outlet</a:t>
                      </a:r>
                      <a:r>
                        <a:rPr lang="ru-RU" sz="1200" dirty="0"/>
                        <a:t> центр, руб.</a:t>
                      </a:r>
                      <a:endParaRPr lang="ru-RU" sz="1200" dirty="0">
                        <a:latin typeface="Calibri"/>
                        <a:ea typeface="Calibri"/>
                        <a:cs typeface="Times New Roman"/>
                      </a:endParaRPr>
                    </a:p>
                  </a:txBody>
                  <a:tcPr anchor="ctr"/>
                </a:tc>
                <a:tc>
                  <a:txBody>
                    <a:bodyPr/>
                    <a:lstStyle/>
                    <a:p>
                      <a:pPr marL="0" algn="ctr">
                        <a:lnSpc>
                          <a:spcPct val="100000"/>
                        </a:lnSpc>
                        <a:spcAft>
                          <a:spcPts val="0"/>
                        </a:spcAft>
                      </a:pPr>
                      <a:r>
                        <a:rPr lang="ru-RU" sz="1200" dirty="0"/>
                        <a:t>Сумма затрат, подлежащая компенсации, руб.</a:t>
                      </a:r>
                      <a:endParaRPr lang="ru-RU" sz="1200" dirty="0">
                        <a:latin typeface="Calibri"/>
                        <a:ea typeface="Calibri"/>
                        <a:cs typeface="Times New Roman"/>
                      </a:endParaRPr>
                    </a:p>
                  </a:txBody>
                  <a:tcPr anchor="ctr"/>
                </a:tc>
              </a:tr>
              <a:tr h="609713">
                <a:tc>
                  <a:txBody>
                    <a:bodyPr/>
                    <a:lstStyle/>
                    <a:p>
                      <a:pPr marL="0" algn="ctr">
                        <a:lnSpc>
                          <a:spcPct val="115000"/>
                        </a:lnSpc>
                        <a:spcAft>
                          <a:spcPts val="0"/>
                        </a:spcAft>
                        <a:buFont typeface="Arial" pitchFamily="34" charset="0"/>
                        <a:buNone/>
                      </a:pPr>
                      <a:r>
                        <a:rPr lang="ru-RU" sz="1200" dirty="0"/>
                        <a:t>Технические условия по водоснабжению</a:t>
                      </a:r>
                      <a:endParaRPr lang="ru-RU" sz="1200" dirty="0">
                        <a:latin typeface="Calibri"/>
                        <a:ea typeface="Calibri"/>
                        <a:cs typeface="Times New Roman"/>
                      </a:endParaRPr>
                    </a:p>
                  </a:txBody>
                  <a:tcPr anchor="ctr"/>
                </a:tc>
                <a:tc>
                  <a:txBody>
                    <a:bodyPr/>
                    <a:lstStyle/>
                    <a:p>
                      <a:pPr marL="0" algn="ctr">
                        <a:lnSpc>
                          <a:spcPct val="115000"/>
                        </a:lnSpc>
                        <a:spcAft>
                          <a:spcPts val="0"/>
                        </a:spcAft>
                      </a:pPr>
                      <a:r>
                        <a:rPr lang="ru-RU" sz="1200" dirty="0"/>
                        <a:t>140 019 342</a:t>
                      </a:r>
                      <a:endParaRPr lang="ru-RU" sz="1200" dirty="0">
                        <a:latin typeface="Calibri"/>
                        <a:ea typeface="Calibri"/>
                        <a:cs typeface="Times New Roman"/>
                      </a:endParaRPr>
                    </a:p>
                  </a:txBody>
                  <a:tcPr anchor="ctr"/>
                </a:tc>
                <a:tc>
                  <a:txBody>
                    <a:bodyPr/>
                    <a:lstStyle/>
                    <a:p>
                      <a:pPr marL="0" algn="ctr">
                        <a:lnSpc>
                          <a:spcPct val="115000"/>
                        </a:lnSpc>
                        <a:spcAft>
                          <a:spcPts val="0"/>
                        </a:spcAft>
                      </a:pPr>
                      <a:r>
                        <a:rPr lang="ru-RU" sz="1200" dirty="0"/>
                        <a:t>40 775 530</a:t>
                      </a:r>
                      <a:endParaRPr lang="ru-RU" sz="1200" dirty="0">
                        <a:latin typeface="Calibri"/>
                        <a:ea typeface="Calibri"/>
                        <a:cs typeface="Times New Roman"/>
                      </a:endParaRPr>
                    </a:p>
                  </a:txBody>
                  <a:tcPr anchor="ctr"/>
                </a:tc>
                <a:tc>
                  <a:txBody>
                    <a:bodyPr/>
                    <a:lstStyle/>
                    <a:p>
                      <a:pPr marL="0" algn="ctr">
                        <a:lnSpc>
                          <a:spcPct val="115000"/>
                        </a:lnSpc>
                        <a:spcAft>
                          <a:spcPts val="0"/>
                        </a:spcAft>
                      </a:pPr>
                      <a:r>
                        <a:rPr lang="ru-RU" sz="1200" dirty="0"/>
                        <a:t>99 243 812</a:t>
                      </a:r>
                      <a:endParaRPr lang="ru-RU" sz="1200" dirty="0">
                        <a:latin typeface="Calibri"/>
                        <a:ea typeface="Calibri"/>
                        <a:cs typeface="Times New Roman"/>
                      </a:endParaRPr>
                    </a:p>
                  </a:txBody>
                  <a:tcPr anchor="ctr"/>
                </a:tc>
              </a:tr>
              <a:tr h="787224">
                <a:tc>
                  <a:txBody>
                    <a:bodyPr/>
                    <a:lstStyle/>
                    <a:p>
                      <a:pPr marL="0" algn="ctr">
                        <a:lnSpc>
                          <a:spcPct val="115000"/>
                        </a:lnSpc>
                        <a:spcAft>
                          <a:spcPts val="0"/>
                        </a:spcAft>
                      </a:pPr>
                      <a:r>
                        <a:rPr lang="ru-RU" sz="1200" dirty="0"/>
                        <a:t>Проектирование и согласование строительства съезда с КАД</a:t>
                      </a:r>
                      <a:endParaRPr lang="ru-RU" sz="1200" dirty="0">
                        <a:latin typeface="Calibri"/>
                        <a:ea typeface="Calibri"/>
                        <a:cs typeface="Times New Roman"/>
                      </a:endParaRPr>
                    </a:p>
                  </a:txBody>
                  <a:tcPr anchor="ctr"/>
                </a:tc>
                <a:tc>
                  <a:txBody>
                    <a:bodyPr/>
                    <a:lstStyle/>
                    <a:p>
                      <a:pPr marL="0" algn="ctr">
                        <a:lnSpc>
                          <a:spcPct val="115000"/>
                        </a:lnSpc>
                        <a:spcAft>
                          <a:spcPts val="0"/>
                        </a:spcAft>
                      </a:pPr>
                      <a:r>
                        <a:rPr lang="ru-RU" sz="1200" dirty="0"/>
                        <a:t>160 000 000</a:t>
                      </a:r>
                      <a:endParaRPr lang="ru-RU" sz="1200" dirty="0">
                        <a:latin typeface="Calibri"/>
                        <a:ea typeface="Calibri"/>
                        <a:cs typeface="Times New Roman"/>
                      </a:endParaRPr>
                    </a:p>
                  </a:txBody>
                  <a:tcPr anchor="ctr"/>
                </a:tc>
                <a:tc>
                  <a:txBody>
                    <a:bodyPr/>
                    <a:lstStyle/>
                    <a:p>
                      <a:pPr marL="0" algn="ctr">
                        <a:lnSpc>
                          <a:spcPct val="115000"/>
                        </a:lnSpc>
                        <a:spcAft>
                          <a:spcPts val="0"/>
                        </a:spcAft>
                      </a:pPr>
                      <a:r>
                        <a:rPr lang="ru-RU" sz="1200" dirty="0"/>
                        <a:t>10 780 000</a:t>
                      </a:r>
                      <a:endParaRPr lang="ru-RU" sz="1200" dirty="0">
                        <a:latin typeface="Calibri"/>
                        <a:ea typeface="Calibri"/>
                        <a:cs typeface="Times New Roman"/>
                      </a:endParaRPr>
                    </a:p>
                  </a:txBody>
                  <a:tcPr anchor="ctr"/>
                </a:tc>
                <a:tc>
                  <a:txBody>
                    <a:bodyPr/>
                    <a:lstStyle/>
                    <a:p>
                      <a:pPr marL="0" algn="ctr">
                        <a:lnSpc>
                          <a:spcPct val="115000"/>
                        </a:lnSpc>
                        <a:spcAft>
                          <a:spcPts val="0"/>
                        </a:spcAft>
                      </a:pPr>
                      <a:r>
                        <a:rPr lang="ru-RU" sz="1200" dirty="0"/>
                        <a:t>149 220 000</a:t>
                      </a:r>
                      <a:endParaRPr lang="ru-RU" sz="1200" dirty="0">
                        <a:latin typeface="Calibri"/>
                        <a:ea typeface="Calibri"/>
                        <a:cs typeface="Times New Roman"/>
                      </a:endParaRPr>
                    </a:p>
                  </a:txBody>
                  <a:tcPr anchor="ctr"/>
                </a:tc>
              </a:tr>
              <a:tr h="313003">
                <a:tc>
                  <a:txBody>
                    <a:bodyPr/>
                    <a:lstStyle/>
                    <a:p>
                      <a:pPr marL="0" algn="ctr">
                        <a:lnSpc>
                          <a:spcPct val="115000"/>
                        </a:lnSpc>
                        <a:spcAft>
                          <a:spcPts val="0"/>
                        </a:spcAft>
                      </a:pPr>
                      <a:r>
                        <a:rPr lang="ru-RU" sz="1200" dirty="0"/>
                        <a:t>ИТОГО</a:t>
                      </a:r>
                      <a:endParaRPr lang="ru-RU" sz="1200" dirty="0">
                        <a:latin typeface="Calibri"/>
                        <a:ea typeface="Calibri"/>
                        <a:cs typeface="Times New Roman"/>
                      </a:endParaRPr>
                    </a:p>
                  </a:txBody>
                  <a:tcPr anchor="ctr"/>
                </a:tc>
                <a:tc>
                  <a:txBody>
                    <a:bodyPr/>
                    <a:lstStyle/>
                    <a:p>
                      <a:pPr marL="457200" algn="ctr">
                        <a:lnSpc>
                          <a:spcPct val="115000"/>
                        </a:lnSpc>
                        <a:spcAft>
                          <a:spcPts val="0"/>
                        </a:spcAft>
                      </a:pPr>
                      <a:endParaRPr lang="ru-RU" sz="1200" dirty="0">
                        <a:latin typeface="Calibri"/>
                        <a:ea typeface="Calibri"/>
                        <a:cs typeface="Times New Roman"/>
                      </a:endParaRPr>
                    </a:p>
                  </a:txBody>
                  <a:tcPr anchor="ctr"/>
                </a:tc>
                <a:tc>
                  <a:txBody>
                    <a:bodyPr/>
                    <a:lstStyle/>
                    <a:p>
                      <a:pPr marL="457200" algn="ctr">
                        <a:lnSpc>
                          <a:spcPct val="115000"/>
                        </a:lnSpc>
                        <a:spcAft>
                          <a:spcPts val="0"/>
                        </a:spcAft>
                      </a:pPr>
                      <a:endParaRPr lang="ru-RU" sz="1200" dirty="0">
                        <a:latin typeface="Calibri"/>
                        <a:ea typeface="Calibri"/>
                        <a:cs typeface="Times New Roman"/>
                      </a:endParaRPr>
                    </a:p>
                  </a:txBody>
                  <a:tcPr anchor="ctr"/>
                </a:tc>
                <a:tc>
                  <a:txBody>
                    <a:bodyPr/>
                    <a:lstStyle/>
                    <a:p>
                      <a:pPr marL="0" algn="ctr">
                        <a:lnSpc>
                          <a:spcPct val="115000"/>
                        </a:lnSpc>
                        <a:spcAft>
                          <a:spcPts val="0"/>
                        </a:spcAft>
                      </a:pPr>
                      <a:r>
                        <a:rPr lang="ru-RU" sz="1200" dirty="0"/>
                        <a:t>248 463 812</a:t>
                      </a:r>
                      <a:endParaRPr lang="ru-RU" sz="1200" dirty="0">
                        <a:latin typeface="Calibri"/>
                        <a:ea typeface="Calibri"/>
                        <a:cs typeface="Times New Roman"/>
                      </a:endParaRPr>
                    </a:p>
                  </a:txBody>
                  <a:tcPr anchor="ctr"/>
                </a:tc>
              </a:tr>
            </a:tbl>
          </a:graphicData>
        </a:graphic>
      </p:graphicFrame>
      <p:sp>
        <p:nvSpPr>
          <p:cNvPr id="6" name="Номер слайда 5"/>
          <p:cNvSpPr>
            <a:spLocks noGrp="1"/>
          </p:cNvSpPr>
          <p:nvPr>
            <p:ph type="sldNum" sz="quarter" idx="12"/>
          </p:nvPr>
        </p:nvSpPr>
        <p:spPr/>
        <p:txBody>
          <a:bodyPr/>
          <a:lstStyle/>
          <a:p>
            <a:fld id="{73C111CA-5F9D-4A16-AC81-992D7480F4EC}" type="slidenum">
              <a:rPr lang="ru-RU" smtClean="0"/>
              <a:pPr/>
              <a:t>11</a:t>
            </a:fld>
            <a:endParaRPr lang="ru-RU"/>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604" y="1285853"/>
            <a:ext cx="5857916" cy="1785950"/>
          </a:xfrm>
        </p:spPr>
        <p:txBody>
          <a:bodyPr>
            <a:normAutofit/>
          </a:bodyPr>
          <a:lstStyle/>
          <a:p>
            <a:pPr marL="0" indent="457200" algn="just">
              <a:lnSpc>
                <a:spcPct val="150000"/>
              </a:lnSpc>
              <a:spcBef>
                <a:spcPts val="0"/>
              </a:spcBef>
              <a:buNone/>
            </a:pPr>
            <a:r>
              <a:rPr lang="ru-RU" sz="1200" dirty="0" smtClean="0"/>
              <a:t>Мы готовы компенсировать данные потери из будущей реализации других территорий в срок до момента продажи проекта </a:t>
            </a:r>
            <a:r>
              <a:rPr lang="en-US" sz="1200" dirty="0" smtClean="0"/>
              <a:t>outlet </a:t>
            </a:r>
            <a:r>
              <a:rPr lang="ru-RU" sz="1200" dirty="0" smtClean="0"/>
              <a:t>центра консервативному фонду. В свою очередь мы готовы в качестве гарантий по данному возврату представить часть своей доли в проекте пропорционально сумме затрат, подлежащих компенсации, а также гарантировать частью земельного участка проекта Уткина Заводь.</a:t>
            </a:r>
          </a:p>
          <a:p>
            <a:pPr marL="0" lvl="0" indent="457200" algn="just">
              <a:lnSpc>
                <a:spcPct val="150000"/>
              </a:lnSpc>
              <a:spcBef>
                <a:spcPts val="0"/>
              </a:spcBef>
              <a:buNone/>
            </a:pPr>
            <a:endParaRPr lang="ru-RU" sz="1200" dirty="0" smtClean="0"/>
          </a:p>
          <a:p>
            <a:pPr marL="0" indent="457200" algn="just">
              <a:lnSpc>
                <a:spcPct val="150000"/>
              </a:lnSpc>
              <a:spcBef>
                <a:spcPts val="0"/>
              </a:spcBef>
              <a:buNone/>
            </a:pPr>
            <a:endParaRPr lang="ru-RU" dirty="0"/>
          </a:p>
        </p:txBody>
      </p:sp>
      <p:sp>
        <p:nvSpPr>
          <p:cNvPr id="4" name="Заголовок 1"/>
          <p:cNvSpPr>
            <a:spLocks noGrp="1"/>
          </p:cNvSpPr>
          <p:nvPr>
            <p:ph type="title"/>
          </p:nvPr>
        </p:nvSpPr>
        <p:spPr>
          <a:xfrm>
            <a:off x="428604" y="366184"/>
            <a:ext cx="6086496" cy="1205420"/>
          </a:xfrm>
        </p:spPr>
        <p:txBody>
          <a:bodyPr>
            <a:normAutofit/>
          </a:bodyPr>
          <a:lstStyle/>
          <a:p>
            <a:pPr algn="l"/>
            <a:r>
              <a:rPr lang="ru-RU" sz="1600" dirty="0" smtClean="0">
                <a:solidFill>
                  <a:schemeClr val="accent3">
                    <a:lumMod val="50000"/>
                  </a:schemeClr>
                </a:solidFill>
              </a:rPr>
              <a:t>Условия партнерских отношений</a:t>
            </a:r>
            <a:endParaRPr lang="ru-RU" sz="1600" dirty="0">
              <a:solidFill>
                <a:schemeClr val="accent3">
                  <a:lumMod val="50000"/>
                </a:schemeClr>
              </a:solidFill>
            </a:endParaRPr>
          </a:p>
        </p:txBody>
      </p:sp>
      <p:sp>
        <p:nvSpPr>
          <p:cNvPr id="21" name="Содержимое 2"/>
          <p:cNvSpPr txBox="1">
            <a:spLocks/>
          </p:cNvSpPr>
          <p:nvPr/>
        </p:nvSpPr>
        <p:spPr>
          <a:xfrm>
            <a:off x="357166" y="2928926"/>
            <a:ext cx="6172200" cy="581011"/>
          </a:xfrm>
          <a:prstGeom prst="rect">
            <a:avLst/>
          </a:prstGeom>
        </p:spPr>
        <p:txBody>
          <a:bodyPr vert="horz" lIns="91440" tIns="45720" rIns="91440" bIns="45720" rtlCol="0">
            <a:normAutofit/>
          </a:bodyPr>
          <a:lstStyle/>
          <a:p>
            <a:pPr marL="0" marR="0" lvl="0" indent="342900" algn="l" defTabSz="914400" rtl="0" eaLnBrk="1" fontAlgn="auto" latinLnBrk="0" hangingPunct="1">
              <a:lnSpc>
                <a:spcPct val="150000"/>
              </a:lnSpc>
              <a:spcBef>
                <a:spcPts val="0"/>
              </a:spcBef>
              <a:spcAft>
                <a:spcPts val="0"/>
              </a:spcAft>
              <a:buClrTx/>
              <a:buSzTx/>
              <a:buFont typeface="Arial" pitchFamily="34" charset="0"/>
              <a:buNone/>
              <a:tabLst/>
              <a:defRPr/>
            </a:pPr>
            <a:r>
              <a:rPr kumimoji="0" lang="ru-RU" sz="1200" b="0" i="0" u="none" strike="noStrike" kern="1200" cap="none" spc="0" normalizeH="0" baseline="0" noProof="0" dirty="0" smtClean="0">
                <a:ln>
                  <a:noFill/>
                </a:ln>
                <a:solidFill>
                  <a:schemeClr val="tx1"/>
                </a:solidFill>
                <a:effectLst/>
                <a:uLnTx/>
                <a:uFillTx/>
                <a:latin typeface="+mn-lt"/>
                <a:ea typeface="+mn-ea"/>
                <a:cs typeface="+mn-cs"/>
              </a:rPr>
              <a:t>Форма предполагаемого партнерства: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51" name="Группа 50"/>
          <p:cNvGrpSpPr/>
          <p:nvPr/>
        </p:nvGrpSpPr>
        <p:grpSpPr>
          <a:xfrm>
            <a:off x="928670" y="3571866"/>
            <a:ext cx="5643602" cy="4857786"/>
            <a:chOff x="571480" y="3150884"/>
            <a:chExt cx="6053100" cy="5377727"/>
          </a:xfrm>
        </p:grpSpPr>
        <p:cxnSp>
          <p:nvCxnSpPr>
            <p:cNvPr id="8" name="AutoShape 3"/>
            <p:cNvCxnSpPr>
              <a:cxnSpLocks noChangeShapeType="1"/>
              <a:stCxn id="12" idx="2"/>
              <a:endCxn id="15" idx="0"/>
            </p:cNvCxnSpPr>
            <p:nvPr/>
          </p:nvCxnSpPr>
          <p:spPr bwMode="auto">
            <a:xfrm rot="5400000">
              <a:off x="2631883" y="5861730"/>
              <a:ext cx="706592" cy="97"/>
            </a:xfrm>
            <a:prstGeom prst="straightConnector1">
              <a:avLst/>
            </a:prstGeom>
            <a:noFill/>
            <a:ln w="9525">
              <a:solidFill>
                <a:srgbClr val="000000"/>
              </a:solidFill>
              <a:round/>
              <a:headEnd/>
              <a:tailEnd type="triangle" w="med" len="med"/>
            </a:ln>
          </p:spPr>
        </p:cxnSp>
        <p:cxnSp>
          <p:nvCxnSpPr>
            <p:cNvPr id="9" name="AutoShape 4"/>
            <p:cNvCxnSpPr>
              <a:cxnSpLocks noChangeShapeType="1"/>
            </p:cNvCxnSpPr>
            <p:nvPr/>
          </p:nvCxnSpPr>
          <p:spPr bwMode="auto">
            <a:xfrm rot="5400000">
              <a:off x="2714620" y="7215206"/>
              <a:ext cx="571504" cy="1588"/>
            </a:xfrm>
            <a:prstGeom prst="straightConnector1">
              <a:avLst/>
            </a:prstGeom>
            <a:noFill/>
            <a:ln w="9525">
              <a:solidFill>
                <a:srgbClr val="000000"/>
              </a:solidFill>
              <a:round/>
              <a:headEnd/>
              <a:tailEnd type="triangle" w="med" len="med"/>
            </a:ln>
          </p:spPr>
        </p:cxnSp>
        <p:sp>
          <p:nvSpPr>
            <p:cNvPr id="10" name="AutoShape 5"/>
            <p:cNvSpPr>
              <a:spLocks noChangeArrowheads="1"/>
            </p:cNvSpPr>
            <p:nvPr/>
          </p:nvSpPr>
          <p:spPr bwMode="auto">
            <a:xfrm>
              <a:off x="1397644" y="3150886"/>
              <a:ext cx="1255400" cy="579210"/>
            </a:xfrm>
            <a:prstGeom prst="roundRect">
              <a:avLst>
                <a:gd name="adj" fmla="val 16667"/>
              </a:avLst>
            </a:prstGeom>
            <a:solidFill>
              <a:srgbClr val="EAF1DD"/>
            </a:solidFill>
            <a:ln w="15875">
              <a:solidFill>
                <a:srgbClr val="00B050"/>
              </a:solidFill>
              <a:round/>
              <a:headEnd/>
              <a:tailEnd/>
            </a:ln>
          </p:spPr>
          <p:txBody>
            <a:bodyPr vert="horz" wrap="square" lIns="18000" tIns="36000" rIns="18000" bIns="3600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sz="11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Наша сторона</a:t>
              </a: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
          <p:nvSpPr>
            <p:cNvPr id="11" name="AutoShape 6"/>
            <p:cNvSpPr>
              <a:spLocks noChangeArrowheads="1"/>
            </p:cNvSpPr>
            <p:nvPr/>
          </p:nvSpPr>
          <p:spPr bwMode="auto">
            <a:xfrm>
              <a:off x="3230053" y="3150884"/>
              <a:ext cx="1255400" cy="568976"/>
            </a:xfrm>
            <a:prstGeom prst="roundRect">
              <a:avLst>
                <a:gd name="adj" fmla="val 16667"/>
              </a:avLst>
            </a:prstGeom>
            <a:solidFill>
              <a:srgbClr val="EAF1DD"/>
            </a:solidFill>
            <a:ln w="15875">
              <a:solidFill>
                <a:srgbClr val="00B050"/>
              </a:solidFill>
              <a:round/>
              <a:headEnd/>
              <a:tailEnd/>
            </a:ln>
          </p:spPr>
          <p:txBody>
            <a:bodyPr vert="horz" wrap="square" lIns="18000" tIns="36000" rIns="18000" bIns="3600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Инвестор</a:t>
              </a:r>
              <a:endParaRPr kumimoji="0" lang="ru-RU" sz="1800" b="0" i="0" u="none" strike="noStrike" cap="none" normalizeH="0" baseline="0" dirty="0" smtClean="0">
                <a:ln>
                  <a:noFill/>
                </a:ln>
                <a:solidFill>
                  <a:schemeClr val="tx1"/>
                </a:solidFill>
                <a:effectLst/>
                <a:latin typeface="Arial" pitchFamily="34" charset="0"/>
              </a:endParaRPr>
            </a:p>
          </p:txBody>
        </p:sp>
        <p:sp>
          <p:nvSpPr>
            <p:cNvPr id="12" name="AutoShape 7"/>
            <p:cNvSpPr>
              <a:spLocks noChangeArrowheads="1"/>
            </p:cNvSpPr>
            <p:nvPr/>
          </p:nvSpPr>
          <p:spPr bwMode="auto">
            <a:xfrm>
              <a:off x="2357527" y="4857635"/>
              <a:ext cx="1255400" cy="650847"/>
            </a:xfrm>
            <a:prstGeom prst="roundRect">
              <a:avLst>
                <a:gd name="adj" fmla="val 16667"/>
              </a:avLst>
            </a:prstGeom>
            <a:solidFill>
              <a:srgbClr val="DAEEF3"/>
            </a:solidFill>
            <a:ln w="15875">
              <a:solidFill>
                <a:srgbClr val="4BACC6"/>
              </a:solidFill>
              <a:round/>
              <a:headEnd/>
              <a:tailEnd/>
            </a:ln>
          </p:spPr>
          <p:txBody>
            <a:bodyPr vert="horz" wrap="square" lIns="18000" tIns="36000" rIns="18000" bIns="360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Компания, созданная на Кипре</a:t>
              </a:r>
              <a:endParaRPr kumimoji="0" lang="ru-RU" sz="1800" b="0" i="0" u="none" strike="noStrike" cap="none" normalizeH="0" baseline="0" dirty="0" smtClean="0">
                <a:ln>
                  <a:noFill/>
                </a:ln>
                <a:solidFill>
                  <a:schemeClr val="tx1"/>
                </a:solidFill>
                <a:effectLst/>
                <a:latin typeface="Arial" pitchFamily="34" charset="0"/>
              </a:endParaRPr>
            </a:p>
          </p:txBody>
        </p:sp>
        <p:cxnSp>
          <p:nvCxnSpPr>
            <p:cNvPr id="13" name="AutoShape 8"/>
            <p:cNvCxnSpPr>
              <a:cxnSpLocks noChangeShapeType="1"/>
              <a:stCxn id="10" idx="2"/>
              <a:endCxn id="29" idx="0"/>
            </p:cNvCxnSpPr>
            <p:nvPr/>
          </p:nvCxnSpPr>
          <p:spPr bwMode="auto">
            <a:xfrm rot="16200000" flipH="1">
              <a:off x="2348438" y="3407003"/>
              <a:ext cx="315711" cy="961897"/>
            </a:xfrm>
            <a:prstGeom prst="straightConnector1">
              <a:avLst/>
            </a:prstGeom>
            <a:noFill/>
            <a:ln w="9525">
              <a:solidFill>
                <a:srgbClr val="000000"/>
              </a:solidFill>
              <a:round/>
              <a:headEnd/>
              <a:tailEnd type="triangle" w="med" len="med"/>
            </a:ln>
          </p:spPr>
        </p:cxnSp>
        <p:cxnSp>
          <p:nvCxnSpPr>
            <p:cNvPr id="14" name="AutoShape 9"/>
            <p:cNvCxnSpPr>
              <a:cxnSpLocks noChangeShapeType="1"/>
              <a:stCxn id="11" idx="2"/>
              <a:endCxn id="29" idx="0"/>
            </p:cNvCxnSpPr>
            <p:nvPr/>
          </p:nvCxnSpPr>
          <p:spPr bwMode="auto">
            <a:xfrm rot="5400000">
              <a:off x="3259525" y="3447579"/>
              <a:ext cx="325947" cy="870512"/>
            </a:xfrm>
            <a:prstGeom prst="straightConnector1">
              <a:avLst/>
            </a:prstGeom>
            <a:noFill/>
            <a:ln w="9525">
              <a:solidFill>
                <a:srgbClr val="000000"/>
              </a:solidFill>
              <a:round/>
              <a:headEnd/>
              <a:tailEnd type="triangle" w="med" len="med"/>
            </a:ln>
          </p:spPr>
        </p:cxnSp>
        <p:sp>
          <p:nvSpPr>
            <p:cNvPr id="15" name="AutoShape 10"/>
            <p:cNvSpPr>
              <a:spLocks noChangeArrowheads="1"/>
            </p:cNvSpPr>
            <p:nvPr/>
          </p:nvSpPr>
          <p:spPr bwMode="auto">
            <a:xfrm>
              <a:off x="2357430" y="6215074"/>
              <a:ext cx="1255400" cy="650847"/>
            </a:xfrm>
            <a:prstGeom prst="roundRect">
              <a:avLst>
                <a:gd name="adj" fmla="val 16667"/>
              </a:avLst>
            </a:prstGeom>
            <a:solidFill>
              <a:srgbClr val="F2DBDB"/>
            </a:solidFill>
            <a:ln w="15875">
              <a:solidFill>
                <a:srgbClr val="943634"/>
              </a:solidFill>
              <a:round/>
              <a:headEnd/>
              <a:tailEnd/>
            </a:ln>
          </p:spPr>
          <p:txBody>
            <a:bodyPr vert="horz" wrap="square" lIns="18000" tIns="36000" rIns="18000" bIns="3600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Российское ООО </a:t>
              </a:r>
              <a:endParaRPr kumimoji="0" lang="ru-RU" sz="1800" b="0" i="0" u="none" strike="noStrike" cap="none" normalizeH="0" baseline="0" dirty="0" smtClean="0">
                <a:ln>
                  <a:noFill/>
                </a:ln>
                <a:solidFill>
                  <a:schemeClr val="tx1"/>
                </a:solidFill>
                <a:effectLst/>
                <a:latin typeface="Arial" pitchFamily="34" charset="0"/>
              </a:endParaRPr>
            </a:p>
          </p:txBody>
        </p:sp>
        <p:sp>
          <p:nvSpPr>
            <p:cNvPr id="16" name="AutoShape 11"/>
            <p:cNvSpPr>
              <a:spLocks noChangeArrowheads="1"/>
            </p:cNvSpPr>
            <p:nvPr/>
          </p:nvSpPr>
          <p:spPr bwMode="auto">
            <a:xfrm>
              <a:off x="3571734" y="5572425"/>
              <a:ext cx="1080821" cy="511543"/>
            </a:xfrm>
            <a:prstGeom prst="roundRect">
              <a:avLst>
                <a:gd name="adj" fmla="val 16667"/>
              </a:avLst>
            </a:prstGeom>
            <a:solidFill>
              <a:srgbClr val="FFFFFF"/>
            </a:solidFill>
            <a:ln w="15875">
              <a:solidFill>
                <a:srgbClr val="FFFFFF"/>
              </a:solid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100% уставного капитала</a:t>
              </a:r>
              <a:endParaRPr kumimoji="0" lang="ru-RU" sz="1800" b="0" i="0" u="none" strike="noStrike" cap="none" normalizeH="0" baseline="0" dirty="0" smtClean="0">
                <a:ln>
                  <a:noFill/>
                </a:ln>
                <a:solidFill>
                  <a:schemeClr val="tx1"/>
                </a:solidFill>
                <a:effectLst/>
                <a:latin typeface="Arial" pitchFamily="34" charset="0"/>
              </a:endParaRPr>
            </a:p>
          </p:txBody>
        </p:sp>
        <p:sp>
          <p:nvSpPr>
            <p:cNvPr id="17" name="AutoShape 12"/>
            <p:cNvSpPr>
              <a:spLocks noChangeArrowheads="1"/>
            </p:cNvSpPr>
            <p:nvPr/>
          </p:nvSpPr>
          <p:spPr bwMode="auto">
            <a:xfrm>
              <a:off x="3590696" y="4318688"/>
              <a:ext cx="2981575" cy="736529"/>
            </a:xfrm>
            <a:prstGeom prst="roundRect">
              <a:avLst>
                <a:gd name="adj" fmla="val 16667"/>
              </a:avLst>
            </a:prstGeom>
            <a:noFill/>
            <a:ln w="15875">
              <a:no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 </a:t>
              </a:r>
              <a:r>
                <a:rPr kumimoji="0" lang="ru-RU" sz="1100" b="1" i="1" u="none" strike="noStrike" cap="none" normalizeH="0" baseline="0" dirty="0" smtClean="0">
                  <a:ln>
                    <a:noFill/>
                  </a:ln>
                  <a:solidFill>
                    <a:srgbClr val="1F497D"/>
                  </a:solidFill>
                  <a:effectLst/>
                  <a:latin typeface="Calibri" pitchFamily="34" charset="0"/>
                </a:rPr>
                <a:t>- вновь создаваемая компания (</a:t>
              </a:r>
              <a:r>
                <a:rPr kumimoji="0" lang="en-US" sz="1100" b="1" i="1" u="none" strike="noStrike" cap="none" normalizeH="0" baseline="0" dirty="0" smtClean="0">
                  <a:ln>
                    <a:noFill/>
                  </a:ln>
                  <a:solidFill>
                    <a:srgbClr val="1F497D"/>
                  </a:solidFill>
                  <a:effectLst/>
                  <a:latin typeface="Calibri" pitchFamily="34" charset="0"/>
                </a:rPr>
                <a:t>JV</a:t>
              </a:r>
              <a:r>
                <a:rPr kumimoji="0" lang="ru-RU" sz="1100" b="1" i="1" u="none" strike="noStrike" cap="none" normalizeH="0" baseline="0" dirty="0" smtClean="0">
                  <a:ln>
                    <a:noFill/>
                  </a:ln>
                  <a:solidFill>
                    <a:srgbClr val="1F497D"/>
                  </a:solidFill>
                  <a:effectLst/>
                  <a:latin typeface="Calibri" pitchFamily="34" charset="0"/>
                </a:rPr>
                <a:t> – основной принцип партнерских отношений)</a:t>
              </a:r>
              <a:endParaRPr kumimoji="0" lang="ru-RU" sz="1800" b="0" i="0" u="none" strike="noStrike" cap="none" normalizeH="0" baseline="0" dirty="0" smtClean="0">
                <a:ln>
                  <a:noFill/>
                </a:ln>
                <a:solidFill>
                  <a:schemeClr val="tx1"/>
                </a:solidFill>
                <a:effectLst/>
                <a:latin typeface="Arial" pitchFamily="34" charset="0"/>
              </a:endParaRPr>
            </a:p>
          </p:txBody>
        </p:sp>
        <p:sp>
          <p:nvSpPr>
            <p:cNvPr id="18" name="AutoShape 13"/>
            <p:cNvSpPr>
              <a:spLocks noChangeArrowheads="1"/>
            </p:cNvSpPr>
            <p:nvPr/>
          </p:nvSpPr>
          <p:spPr bwMode="auto">
            <a:xfrm>
              <a:off x="3643005" y="6429564"/>
              <a:ext cx="2981575" cy="353969"/>
            </a:xfrm>
            <a:prstGeom prst="roundRect">
              <a:avLst>
                <a:gd name="adj" fmla="val 16667"/>
              </a:avLst>
            </a:prstGeom>
            <a:solidFill>
              <a:srgbClr val="FFFFFF"/>
            </a:solidFill>
            <a:ln w="15875">
              <a:solidFill>
                <a:srgbClr val="FFFFFF"/>
              </a:solidFill>
              <a:round/>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rgbClr val="C0504D"/>
                  </a:solidFill>
                  <a:effectLst/>
                  <a:latin typeface="Calibri" pitchFamily="34" charset="0"/>
                </a:rPr>
                <a:t> </a:t>
              </a:r>
              <a:r>
                <a:rPr kumimoji="0" lang="ru-RU" sz="1100" b="1" i="1" u="none" strike="noStrike" cap="none" normalizeH="0" baseline="0" dirty="0" smtClean="0">
                  <a:ln>
                    <a:noFill/>
                  </a:ln>
                  <a:solidFill>
                    <a:srgbClr val="C0504D"/>
                  </a:solidFill>
                  <a:effectLst/>
                  <a:latin typeface="Calibri" pitchFamily="34" charset="0"/>
                </a:rPr>
                <a:t>- вновь создаваемое российское ООО </a:t>
              </a:r>
              <a:endParaRPr kumimoji="0" lang="ru-RU" sz="1800" b="0" i="0" u="none" strike="noStrike" cap="none" normalizeH="0" baseline="0" dirty="0" smtClean="0">
                <a:ln>
                  <a:noFill/>
                </a:ln>
                <a:solidFill>
                  <a:schemeClr val="tx1"/>
                </a:solidFill>
                <a:effectLst/>
                <a:latin typeface="Arial" pitchFamily="34" charset="0"/>
              </a:endParaRPr>
            </a:p>
          </p:txBody>
        </p:sp>
        <p:sp>
          <p:nvSpPr>
            <p:cNvPr id="19" name="AutoShape 14"/>
            <p:cNvSpPr>
              <a:spLocks noChangeArrowheads="1"/>
            </p:cNvSpPr>
            <p:nvPr/>
          </p:nvSpPr>
          <p:spPr bwMode="auto">
            <a:xfrm>
              <a:off x="2000240" y="7500958"/>
              <a:ext cx="2028256" cy="1027653"/>
            </a:xfrm>
            <a:prstGeom prst="star16">
              <a:avLst>
                <a:gd name="adj" fmla="val 37500"/>
              </a:avLst>
            </a:prstGeom>
            <a:solidFill>
              <a:srgbClr val="FDE9D9"/>
            </a:solidFill>
            <a:ln w="9525">
              <a:solidFill>
                <a:srgbClr val="974706"/>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Земельный участок 78 806 кв.м.</a:t>
              </a:r>
              <a:endParaRPr kumimoji="0" lang="ru-RU" sz="1800" b="0" i="0" u="none" strike="noStrike" cap="none" normalizeH="0" baseline="0" dirty="0" smtClean="0">
                <a:ln>
                  <a:noFill/>
                </a:ln>
                <a:solidFill>
                  <a:schemeClr val="tx1"/>
                </a:solidFill>
                <a:effectLst/>
                <a:latin typeface="Arial" pitchFamily="34" charset="0"/>
              </a:endParaRPr>
            </a:p>
          </p:txBody>
        </p:sp>
        <p:sp>
          <p:nvSpPr>
            <p:cNvPr id="20" name="AutoShape 15"/>
            <p:cNvSpPr>
              <a:spLocks noChangeArrowheads="1"/>
            </p:cNvSpPr>
            <p:nvPr/>
          </p:nvSpPr>
          <p:spPr bwMode="auto">
            <a:xfrm>
              <a:off x="3286000" y="7072798"/>
              <a:ext cx="1080821" cy="374523"/>
            </a:xfrm>
            <a:prstGeom prst="roundRect">
              <a:avLst>
                <a:gd name="adj" fmla="val 16667"/>
              </a:avLst>
            </a:prstGeom>
            <a:solidFill>
              <a:srgbClr val="FFFFFF"/>
            </a:solidFill>
            <a:ln w="15875">
              <a:solidFill>
                <a:srgbClr val="FFFFFF"/>
              </a:solidFill>
              <a:round/>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собственность</a:t>
              </a:r>
              <a:endParaRPr kumimoji="0" lang="ru-RU" sz="1800" b="0" i="0" u="none" strike="noStrike" cap="none" normalizeH="0" baseline="0" dirty="0" smtClean="0">
                <a:ln>
                  <a:noFill/>
                </a:ln>
                <a:solidFill>
                  <a:schemeClr val="tx1"/>
                </a:solidFill>
                <a:effectLst/>
                <a:latin typeface="Arial" pitchFamily="34" charset="0"/>
              </a:endParaRPr>
            </a:p>
          </p:txBody>
        </p:sp>
        <p:sp>
          <p:nvSpPr>
            <p:cNvPr id="22" name="AutoShape 11"/>
            <p:cNvSpPr>
              <a:spLocks noChangeArrowheads="1"/>
            </p:cNvSpPr>
            <p:nvPr/>
          </p:nvSpPr>
          <p:spPr bwMode="auto">
            <a:xfrm>
              <a:off x="571480" y="6215074"/>
              <a:ext cx="1428760" cy="642942"/>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dirty="0" smtClean="0">
                  <a:ln>
                    <a:noFill/>
                  </a:ln>
                  <a:solidFill>
                    <a:schemeClr val="tx1"/>
                  </a:solidFill>
                  <a:effectLst/>
                  <a:latin typeface="Calibri" pitchFamily="34" charset="0"/>
                </a:rPr>
                <a:t>Договор управления</a:t>
              </a:r>
            </a:p>
            <a:p>
              <a:pPr marL="0" marR="0" lvl="0" indent="0" algn="ctr"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rPr>
                <a:t>Freeport</a:t>
              </a:r>
              <a:endParaRPr kumimoji="0" lang="ru-RU" sz="1800" b="0" i="0" u="none" strike="noStrike" cap="none" normalizeH="0" baseline="0" dirty="0" smtClean="0">
                <a:ln>
                  <a:noFill/>
                </a:ln>
                <a:solidFill>
                  <a:schemeClr val="tx1"/>
                </a:solidFill>
                <a:effectLst/>
                <a:latin typeface="Arial" pitchFamily="34" charset="0"/>
              </a:endParaRPr>
            </a:p>
          </p:txBody>
        </p:sp>
        <p:cxnSp>
          <p:nvCxnSpPr>
            <p:cNvPr id="24" name="Прямая со стрелкой 23"/>
            <p:cNvCxnSpPr>
              <a:stCxn id="22" idx="3"/>
              <a:endCxn id="15" idx="1"/>
            </p:cNvCxnSpPr>
            <p:nvPr/>
          </p:nvCxnSpPr>
          <p:spPr>
            <a:xfrm>
              <a:off x="2000240" y="6536545"/>
              <a:ext cx="357190" cy="39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AutoShape 11"/>
            <p:cNvSpPr>
              <a:spLocks noChangeArrowheads="1"/>
            </p:cNvSpPr>
            <p:nvPr/>
          </p:nvSpPr>
          <p:spPr bwMode="auto">
            <a:xfrm>
              <a:off x="2446831" y="4045808"/>
              <a:ext cx="1080821" cy="511543"/>
            </a:xfrm>
            <a:prstGeom prst="roundRect">
              <a:avLst>
                <a:gd name="adj" fmla="val 16667"/>
              </a:avLst>
            </a:prstGeom>
            <a:ln w="3175">
              <a:headEnd/>
              <a:tailEnd/>
            </a:ln>
          </p:spPr>
          <p:style>
            <a:lnRef idx="2">
              <a:schemeClr val="accent3"/>
            </a:lnRef>
            <a:fillRef idx="1">
              <a:schemeClr val="lt1"/>
            </a:fillRef>
            <a:effectRef idx="0">
              <a:schemeClr val="accent3"/>
            </a:effectRef>
            <a:fontRef idx="minor">
              <a:schemeClr val="dk1"/>
            </a:fontRef>
          </p:style>
          <p:txBody>
            <a:bodyPr vert="horz" wrap="square" lIns="0" tIns="0" rIns="0" bIns="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100" dirty="0" smtClean="0">
                  <a:latin typeface="Calibri" pitchFamily="34" charset="0"/>
                </a:rPr>
                <a:t>Joint Venture</a:t>
              </a:r>
              <a:endParaRPr kumimoji="0" lang="ru-RU" sz="1800" b="0" i="0" u="none" strike="noStrike" cap="none" normalizeH="0" baseline="0" dirty="0" smtClean="0">
                <a:ln>
                  <a:noFill/>
                </a:ln>
                <a:solidFill>
                  <a:schemeClr val="tx1"/>
                </a:solidFill>
                <a:effectLst/>
                <a:latin typeface="Arial" pitchFamily="34" charset="0"/>
              </a:endParaRPr>
            </a:p>
          </p:txBody>
        </p:sp>
      </p:grpSp>
      <p:cxnSp>
        <p:nvCxnSpPr>
          <p:cNvPr id="38" name="AutoShape 3"/>
          <p:cNvCxnSpPr>
            <a:cxnSpLocks noChangeShapeType="1"/>
            <a:stCxn id="29" idx="2"/>
            <a:endCxn id="12" idx="0"/>
          </p:cNvCxnSpPr>
          <p:nvPr/>
        </p:nvCxnSpPr>
        <p:spPr bwMode="auto">
          <a:xfrm rot="5400000">
            <a:off x="3044439" y="4977036"/>
            <a:ext cx="271251" cy="1878"/>
          </a:xfrm>
          <a:prstGeom prst="straightConnector1">
            <a:avLst/>
          </a:prstGeom>
          <a:noFill/>
          <a:ln w="9525">
            <a:solidFill>
              <a:srgbClr val="000000"/>
            </a:solidFill>
            <a:round/>
            <a:headEnd/>
            <a:tailEnd type="triangle" w="med" len="med"/>
          </a:ln>
        </p:spPr>
      </p:cxnSp>
      <p:sp>
        <p:nvSpPr>
          <p:cNvPr id="25" name="Номер слайда 24"/>
          <p:cNvSpPr>
            <a:spLocks noGrp="1"/>
          </p:cNvSpPr>
          <p:nvPr>
            <p:ph type="sldNum" sz="quarter" idx="12"/>
          </p:nvPr>
        </p:nvSpPr>
        <p:spPr/>
        <p:txBody>
          <a:bodyPr/>
          <a:lstStyle/>
          <a:p>
            <a:fld id="{73C111CA-5F9D-4A16-AC81-992D7480F4EC}" type="slidenum">
              <a:rPr lang="ru-RU" smtClean="0"/>
              <a:pPr/>
              <a:t>12</a:t>
            </a:fld>
            <a:endParaRPr lang="ru-R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500034"/>
            <a:ext cx="6172200" cy="1000132"/>
          </a:xfrm>
        </p:spPr>
        <p:txBody>
          <a:bodyPr>
            <a:normAutofit/>
          </a:bodyPr>
          <a:lstStyle/>
          <a:p>
            <a:pPr algn="l"/>
            <a:r>
              <a:rPr lang="ru-RU" sz="1600" dirty="0" smtClean="0">
                <a:solidFill>
                  <a:schemeClr val="accent3">
                    <a:lumMod val="50000"/>
                  </a:schemeClr>
                </a:solidFill>
              </a:rPr>
              <a:t>Расположение участка </a:t>
            </a:r>
            <a:endParaRPr lang="ru-RU" sz="1600" dirty="0">
              <a:solidFill>
                <a:schemeClr val="accent3">
                  <a:lumMod val="50000"/>
                </a:schemeClr>
              </a:solidFill>
            </a:endParaRPr>
          </a:p>
        </p:txBody>
      </p:sp>
      <p:sp>
        <p:nvSpPr>
          <p:cNvPr id="3" name="Содержимое 2"/>
          <p:cNvSpPr>
            <a:spLocks noGrp="1"/>
          </p:cNvSpPr>
          <p:nvPr>
            <p:ph idx="1"/>
          </p:nvPr>
        </p:nvSpPr>
        <p:spPr>
          <a:xfrm>
            <a:off x="357166" y="1357291"/>
            <a:ext cx="6000792" cy="1500197"/>
          </a:xfrm>
        </p:spPr>
        <p:txBody>
          <a:bodyPr>
            <a:noAutofit/>
          </a:bodyPr>
          <a:lstStyle/>
          <a:p>
            <a:pPr marL="0" indent="324000" algn="just">
              <a:lnSpc>
                <a:spcPct val="150000"/>
              </a:lnSpc>
              <a:spcBef>
                <a:spcPts val="0"/>
              </a:spcBef>
              <a:buNone/>
            </a:pPr>
            <a:r>
              <a:rPr lang="ru-RU" sz="1200" dirty="0" smtClean="0"/>
              <a:t>Территориально </a:t>
            </a:r>
            <a:r>
              <a:rPr lang="en-US" sz="1200" dirty="0" smtClean="0"/>
              <a:t>outlet</a:t>
            </a:r>
            <a:r>
              <a:rPr lang="ru-RU" sz="1200" dirty="0" smtClean="0"/>
              <a:t> центр расположен в северной части проекта «Уткина Заводь» (р. Утка условно делит участок на 2 неравные части), западной границей примыкая к Кольцевой Автодороге, в непосредственной близости от Большого Обуховского (вантового) моста – единственного неразводного моста через реку Неву в Санкт-Петербурге.</a:t>
            </a:r>
            <a:endParaRPr lang="en-US" sz="1200" dirty="0" smtClean="0">
              <a:cs typeface="Arial" pitchFamily="34" charset="0"/>
            </a:endParaRPr>
          </a:p>
        </p:txBody>
      </p:sp>
      <p:sp>
        <p:nvSpPr>
          <p:cNvPr id="6" name="Прямоугольник 5"/>
          <p:cNvSpPr/>
          <p:nvPr/>
        </p:nvSpPr>
        <p:spPr>
          <a:xfrm>
            <a:off x="500042" y="8001024"/>
            <a:ext cx="5857916" cy="368434"/>
          </a:xfrm>
          <a:prstGeom prst="rect">
            <a:avLst/>
          </a:prstGeom>
        </p:spPr>
        <p:txBody>
          <a:bodyPr wrap="square">
            <a:spAutoFit/>
          </a:bodyPr>
          <a:lstStyle/>
          <a:p>
            <a:pPr indent="342900" algn="ctr">
              <a:lnSpc>
                <a:spcPct val="170000"/>
              </a:lnSpc>
              <a:defRPr/>
            </a:pPr>
            <a:r>
              <a:rPr lang="ru-RU" sz="1200" dirty="0" smtClean="0">
                <a:solidFill>
                  <a:schemeClr val="accent3">
                    <a:lumMod val="50000"/>
                  </a:schemeClr>
                </a:solidFill>
                <a:effectLst>
                  <a:outerShdw blurRad="38100" dist="38100" dir="2700000" algn="tl">
                    <a:srgbClr val="000000">
                      <a:alpha val="43137"/>
                    </a:srgbClr>
                  </a:outerShdw>
                </a:effectLst>
                <a:cs typeface="Arial" pitchFamily="34" charset="0"/>
              </a:rPr>
              <a:t>Россия, Ленинградская область, Всеволожский район, деревня Новосаратовка</a:t>
            </a:r>
            <a:endParaRPr lang="en-US" sz="1200" dirty="0" smtClean="0">
              <a:solidFill>
                <a:schemeClr val="accent3">
                  <a:lumMod val="50000"/>
                </a:schemeClr>
              </a:solidFill>
              <a:effectLst>
                <a:outerShdw blurRad="38100" dist="38100" dir="2700000" algn="tl">
                  <a:srgbClr val="000000">
                    <a:alpha val="43137"/>
                  </a:srgbClr>
                </a:outerShdw>
              </a:effectLst>
              <a:cs typeface="Arial" pitchFamily="34" charset="0"/>
            </a:endParaRPr>
          </a:p>
        </p:txBody>
      </p:sp>
      <p:pic>
        <p:nvPicPr>
          <p:cNvPr id="7" name="Рисунок 6" descr="оле1.jpg"/>
          <p:cNvPicPr>
            <a:picLocks noChangeAspect="1"/>
          </p:cNvPicPr>
          <p:nvPr/>
        </p:nvPicPr>
        <p:blipFill>
          <a:blip r:embed="rId2" cstate="print"/>
          <a:stretch>
            <a:fillRect/>
          </a:stretch>
        </p:blipFill>
        <p:spPr>
          <a:xfrm>
            <a:off x="285728" y="2786050"/>
            <a:ext cx="6357958" cy="4822289"/>
          </a:xfrm>
          <a:prstGeom prst="rect">
            <a:avLst/>
          </a:prstGeom>
        </p:spPr>
      </p:pic>
      <p:sp>
        <p:nvSpPr>
          <p:cNvPr id="9" name="Номер слайда 8"/>
          <p:cNvSpPr>
            <a:spLocks noGrp="1"/>
          </p:cNvSpPr>
          <p:nvPr>
            <p:ph type="sldNum" sz="quarter" idx="12"/>
          </p:nvPr>
        </p:nvSpPr>
        <p:spPr/>
        <p:txBody>
          <a:bodyPr/>
          <a:lstStyle/>
          <a:p>
            <a:fld id="{73C111CA-5F9D-4A16-AC81-992D7480F4EC}" type="slidenum">
              <a:rPr lang="ru-RU" smtClean="0"/>
              <a:pPr/>
              <a:t>13</a:t>
            </a:fld>
            <a:endParaRPr lang="ru-RU"/>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214282"/>
            <a:ext cx="6172200" cy="1524000"/>
          </a:xfrm>
        </p:spPr>
        <p:txBody>
          <a:bodyPr>
            <a:normAutofit/>
          </a:bodyPr>
          <a:lstStyle/>
          <a:p>
            <a:pPr algn="l"/>
            <a:r>
              <a:rPr lang="ru-RU" sz="1600" dirty="0" smtClean="0">
                <a:solidFill>
                  <a:schemeClr val="accent3">
                    <a:lumMod val="50000"/>
                  </a:schemeClr>
                </a:solidFill>
              </a:rPr>
              <a:t>Характеристики </a:t>
            </a:r>
            <a:r>
              <a:rPr lang="en-US" sz="1600" dirty="0" smtClean="0">
                <a:solidFill>
                  <a:schemeClr val="accent3">
                    <a:lumMod val="50000"/>
                  </a:schemeClr>
                </a:solidFill>
              </a:rPr>
              <a:t>outlet </a:t>
            </a:r>
            <a:r>
              <a:rPr lang="ru-RU" sz="1600" dirty="0" smtClean="0">
                <a:solidFill>
                  <a:schemeClr val="accent3">
                    <a:lumMod val="50000"/>
                  </a:schemeClr>
                </a:solidFill>
              </a:rPr>
              <a:t>центра </a:t>
            </a:r>
            <a:endParaRPr lang="ru-RU" sz="1600" dirty="0">
              <a:solidFill>
                <a:schemeClr val="accent3">
                  <a:lumMod val="50000"/>
                </a:schemeClr>
              </a:solidFill>
            </a:endParaRPr>
          </a:p>
        </p:txBody>
      </p:sp>
      <p:graphicFrame>
        <p:nvGraphicFramePr>
          <p:cNvPr id="11" name="Таблица 10"/>
          <p:cNvGraphicFramePr>
            <a:graphicFrameLocks noGrp="1"/>
          </p:cNvGraphicFramePr>
          <p:nvPr/>
        </p:nvGraphicFramePr>
        <p:xfrm>
          <a:off x="500042" y="1500166"/>
          <a:ext cx="5857916" cy="2367656"/>
        </p:xfrm>
        <a:graphic>
          <a:graphicData uri="http://schemas.openxmlformats.org/drawingml/2006/table">
            <a:tbl>
              <a:tblPr firstRow="1" bandRow="1">
                <a:tableStyleId>{C083E6E3-FA7D-4D7B-A595-EF9225AFEA82}</a:tableStyleId>
              </a:tblPr>
              <a:tblGrid>
                <a:gridCol w="2928958"/>
                <a:gridCol w="2928958"/>
              </a:tblGrid>
              <a:tr h="295957">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dirty="0" smtClean="0">
                          <a:ln>
                            <a:noFill/>
                          </a:ln>
                          <a:effectLst/>
                        </a:rPr>
                        <a:t>Характеристика</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anchor="ctr" horzOverflow="overflow"/>
                </a:tc>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dirty="0" smtClean="0">
                          <a:ln>
                            <a:noFill/>
                          </a:ln>
                          <a:effectLst/>
                        </a:rPr>
                        <a:t>Значение</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anchor="ctr" horzOverflow="overflow"/>
                </a:tc>
              </a:tr>
              <a:tr h="295957">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ru-RU" sz="1200" u="none" strike="noStrike" cap="none" normalizeH="0" baseline="0" smtClean="0">
                          <a:ln>
                            <a:noFill/>
                          </a:ln>
                          <a:effectLst/>
                        </a:rPr>
                        <a:t>Размер участка (Га)</a:t>
                      </a:r>
                      <a:endParaRPr kumimoji="0" lang="ru-RU" sz="1200" b="0" i="0" u="none" strike="noStrike" cap="none" normalizeH="0" baseline="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dirty="0" smtClean="0">
                          <a:ln>
                            <a:noFill/>
                          </a:ln>
                          <a:effectLst/>
                        </a:rPr>
                        <a:t>7,88</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r>
              <a:tr h="295957">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ru-RU" sz="1200" u="none" strike="noStrike" cap="none" normalizeH="0" baseline="0" dirty="0" smtClean="0">
                          <a:ln>
                            <a:noFill/>
                          </a:ln>
                          <a:effectLst/>
                        </a:rPr>
                        <a:t>Коэффициент застройки (%)</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dirty="0" smtClean="0">
                          <a:ln>
                            <a:noFill/>
                          </a:ln>
                          <a:effectLst/>
                        </a:rPr>
                        <a:t>30</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r>
              <a:tr h="295957">
                <a:tc>
                  <a:txBody>
                    <a:bodyPr/>
                    <a:lstStyle/>
                    <a:p>
                      <a:pPr marL="0" marR="0" lvl="0" indent="0" algn="l"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smtClean="0">
                          <a:ln>
                            <a:noFill/>
                          </a:ln>
                          <a:effectLst/>
                        </a:rPr>
                        <a:t>Площадь застройки (кв.м.)</a:t>
                      </a:r>
                      <a:endParaRPr kumimoji="0" lang="ru-RU" sz="1200" b="0" i="0" u="none" strike="noStrike" cap="none" normalizeH="0" baseline="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dirty="0" smtClean="0">
                          <a:ln>
                            <a:noFill/>
                          </a:ln>
                          <a:effectLst/>
                        </a:rPr>
                        <a:t>24 150</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r>
              <a:tr h="295957">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ru-RU" sz="1200" u="none" strike="noStrike" cap="none" normalizeH="0" baseline="0" dirty="0" smtClean="0">
                          <a:ln>
                            <a:noFill/>
                          </a:ln>
                          <a:effectLst/>
                        </a:rPr>
                        <a:t>Количество парковочных мест</a:t>
                      </a:r>
                      <a:endParaRPr kumimoji="0" lang="ru-RU" sz="1200" b="1"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dirty="0" smtClean="0">
                          <a:ln>
                            <a:noFill/>
                          </a:ln>
                          <a:effectLst/>
                        </a:rPr>
                        <a:t>1 260</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r>
              <a:tr h="295957">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ru-RU" sz="1200" u="none" strike="noStrike" cap="none" normalizeH="0" baseline="0" dirty="0" smtClean="0">
                          <a:ln>
                            <a:noFill/>
                          </a:ln>
                          <a:effectLst/>
                        </a:rPr>
                        <a:t>Сдаваемая площадь</a:t>
                      </a:r>
                      <a:endParaRPr kumimoji="0" lang="ru-RU" sz="1200" b="1"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dirty="0" smtClean="0">
                          <a:ln>
                            <a:noFill/>
                          </a:ln>
                          <a:effectLst/>
                        </a:rPr>
                        <a:t>23 000</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r>
              <a:tr h="295957">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ru-RU" sz="1200" u="none" strike="noStrike" cap="none" normalizeH="0" baseline="0" dirty="0" smtClean="0">
                          <a:ln>
                            <a:noFill/>
                          </a:ln>
                          <a:effectLst/>
                        </a:rPr>
                        <a:t>Этажность</a:t>
                      </a:r>
                      <a:endParaRPr kumimoji="0" lang="ru-RU" sz="1200" b="1"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r>
                        <a:rPr kumimoji="0" lang="ru-RU" sz="1200" u="none" strike="noStrike" cap="none" normalizeH="0" baseline="0" dirty="0" smtClean="0">
                          <a:ln>
                            <a:noFill/>
                          </a:ln>
                          <a:effectLst/>
                        </a:rPr>
                        <a:t>1</a:t>
                      </a: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r>
              <a:tr h="295957">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rPr>
                        <a:t>Количество торговых точек</a:t>
                      </a:r>
                    </a:p>
                  </a:txBody>
                  <a:tcPr marL="29562" marR="29562" marT="0" marB="0" horzOverflow="overflow"/>
                </a:tc>
                <a:tc>
                  <a:txBody>
                    <a:bodyPr/>
                    <a:lstStyle/>
                    <a:p>
                      <a:pPr marL="0" marR="0" lvl="0" indent="0" algn="ctr" defTabSz="914400" rtl="0" eaLnBrk="1" fontAlgn="base" latinLnBrk="0" hangingPunct="1">
                        <a:lnSpc>
                          <a:spcPct val="110000"/>
                        </a:lnSpc>
                        <a:spcBef>
                          <a:spcPct val="0"/>
                        </a:spcBef>
                        <a:spcAft>
                          <a:spcPts val="900"/>
                        </a:spcAft>
                        <a:buClrTx/>
                        <a:buSzTx/>
                        <a:buFontTx/>
                        <a:buNone/>
                        <a:tabLst/>
                      </a:pPr>
                      <a:endParaRPr kumimoji="0" lang="ru-RU" sz="1200" b="0" i="0" u="none" strike="noStrike" cap="none" normalizeH="0" baseline="0" dirty="0" smtClean="0">
                        <a:ln>
                          <a:noFill/>
                        </a:ln>
                        <a:solidFill>
                          <a:schemeClr val="tx1"/>
                        </a:solidFill>
                        <a:effectLst/>
                        <a:latin typeface="+mn-lt"/>
                        <a:ea typeface="Times New Roman" pitchFamily="18" charset="0"/>
                        <a:cs typeface="Calibri" pitchFamily="34" charset="0"/>
                      </a:endParaRPr>
                    </a:p>
                  </a:txBody>
                  <a:tcPr marL="29562" marR="29562" marT="0" marB="0" horzOverflow="overflow"/>
                </a:tc>
              </a:tr>
            </a:tbl>
          </a:graphicData>
        </a:graphic>
      </p:graphicFrame>
      <p:graphicFrame>
        <p:nvGraphicFramePr>
          <p:cNvPr id="14" name="Таблица 13"/>
          <p:cNvGraphicFramePr>
            <a:graphicFrameLocks noGrp="1"/>
          </p:cNvGraphicFramePr>
          <p:nvPr/>
        </p:nvGraphicFramePr>
        <p:xfrm>
          <a:off x="483325" y="3929058"/>
          <a:ext cx="5874633" cy="1112520"/>
        </p:xfrm>
        <a:graphic>
          <a:graphicData uri="http://schemas.openxmlformats.org/drawingml/2006/table">
            <a:tbl>
              <a:tblPr firstRow="1" bandRow="1">
                <a:tableStyleId>{C083E6E3-FA7D-4D7B-A595-EF9225AFEA82}</a:tableStyleId>
              </a:tblPr>
              <a:tblGrid>
                <a:gridCol w="1958211"/>
                <a:gridCol w="1958211"/>
                <a:gridCol w="1958211"/>
              </a:tblGrid>
              <a:tr h="370840">
                <a:tc>
                  <a:txBody>
                    <a:bodyPr/>
                    <a:lstStyle/>
                    <a:p>
                      <a:pPr algn="ctr"/>
                      <a:r>
                        <a:rPr lang="ru-RU" sz="1200" dirty="0" smtClean="0"/>
                        <a:t>Характеристика</a:t>
                      </a:r>
                      <a:endParaRPr lang="ru-RU" sz="1200" b="1" dirty="0"/>
                    </a:p>
                  </a:txBody>
                  <a:tcPr marL="68580" marR="68580" marT="60960" marB="60960" anchor="ctr"/>
                </a:tc>
                <a:tc>
                  <a:txBody>
                    <a:bodyPr/>
                    <a:lstStyle/>
                    <a:p>
                      <a:pPr algn="ctr"/>
                      <a:r>
                        <a:rPr lang="ru-RU" sz="1200" dirty="0" smtClean="0"/>
                        <a:t>Фаза 1</a:t>
                      </a:r>
                      <a:r>
                        <a:rPr lang="ru-RU" sz="1200" baseline="0" dirty="0" smtClean="0"/>
                        <a:t> </a:t>
                      </a:r>
                      <a:endParaRPr lang="ru-RU" sz="1200" b="1" dirty="0"/>
                    </a:p>
                  </a:txBody>
                  <a:tcPr marL="68580" marR="68580" marT="60960" marB="60960" anchor="ctr"/>
                </a:tc>
                <a:tc>
                  <a:txBody>
                    <a:bodyPr/>
                    <a:lstStyle/>
                    <a:p>
                      <a:pPr algn="ctr"/>
                      <a:r>
                        <a:rPr lang="ru-RU" sz="1200" dirty="0" smtClean="0"/>
                        <a:t>Фаза 2 </a:t>
                      </a:r>
                      <a:endParaRPr lang="ru-RU" sz="1200" b="1" dirty="0"/>
                    </a:p>
                  </a:txBody>
                  <a:tcPr marL="68580" marR="68580" marT="60960" marB="60960" anchor="ctr"/>
                </a:tc>
              </a:tr>
              <a:tr h="370840">
                <a:tc>
                  <a:txBody>
                    <a:bodyPr/>
                    <a:lstStyle/>
                    <a:p>
                      <a:pPr algn="l">
                        <a:lnSpc>
                          <a:spcPct val="110000"/>
                        </a:lnSpc>
                        <a:spcAft>
                          <a:spcPts val="0"/>
                        </a:spcAft>
                      </a:pPr>
                      <a:r>
                        <a:rPr lang="ru-RU" sz="1200" dirty="0" smtClean="0"/>
                        <a:t>Площадь</a:t>
                      </a:r>
                      <a:r>
                        <a:rPr lang="ru-RU" sz="1200" baseline="0" dirty="0" smtClean="0"/>
                        <a:t> застройки (кв.м)</a:t>
                      </a:r>
                      <a:endParaRPr lang="ru-RU" sz="1200" b="1" i="0" dirty="0">
                        <a:latin typeface="+mn-lt"/>
                        <a:ea typeface="Times New Roman"/>
                        <a:cs typeface="Calibri"/>
                      </a:endParaRPr>
                    </a:p>
                  </a:txBody>
                  <a:tcPr marL="68580" marR="68580" marT="60960" marB="60960" anchor="ctr"/>
                </a:tc>
                <a:tc>
                  <a:txBody>
                    <a:bodyPr/>
                    <a:lstStyle/>
                    <a:p>
                      <a:pPr algn="ctr"/>
                      <a:r>
                        <a:rPr lang="ru-RU" sz="1200" dirty="0" smtClean="0"/>
                        <a:t>14 700</a:t>
                      </a:r>
                      <a:endParaRPr lang="ru-RU" sz="1200" b="1" dirty="0"/>
                    </a:p>
                  </a:txBody>
                  <a:tcPr marL="68580" marR="68580" marT="60960" marB="60960" anchor="ctr"/>
                </a:tc>
                <a:tc>
                  <a:txBody>
                    <a:bodyPr/>
                    <a:lstStyle/>
                    <a:p>
                      <a:pPr algn="ctr"/>
                      <a:r>
                        <a:rPr lang="ru-RU" sz="1200" dirty="0" smtClean="0"/>
                        <a:t>9450</a:t>
                      </a:r>
                      <a:endParaRPr lang="ru-RU" sz="1200" b="1" dirty="0"/>
                    </a:p>
                  </a:txBody>
                  <a:tcPr marL="68580" marR="68580" marT="60960" marB="60960" anchor="ctr"/>
                </a:tc>
              </a:tr>
              <a:tr h="370840">
                <a:tc>
                  <a:txBody>
                    <a:bodyPr/>
                    <a:lstStyle/>
                    <a:p>
                      <a:pPr algn="l"/>
                      <a:r>
                        <a:rPr lang="ru-RU" sz="1200" dirty="0" smtClean="0"/>
                        <a:t>Сдаваемая площадь (кв.м.)</a:t>
                      </a:r>
                      <a:endParaRPr lang="ru-RU" sz="1200" b="1" i="0" dirty="0">
                        <a:latin typeface="+mn-lt"/>
                      </a:endParaRPr>
                    </a:p>
                  </a:txBody>
                  <a:tcPr marL="68580" marR="68580" marT="60960" marB="60960" anchor="ctr"/>
                </a:tc>
                <a:tc>
                  <a:txBody>
                    <a:bodyPr/>
                    <a:lstStyle/>
                    <a:p>
                      <a:pPr algn="ctr"/>
                      <a:r>
                        <a:rPr lang="ru-RU" sz="1200" dirty="0" smtClean="0"/>
                        <a:t>14 000</a:t>
                      </a:r>
                      <a:endParaRPr lang="ru-RU" sz="1200" b="1" dirty="0"/>
                    </a:p>
                  </a:txBody>
                  <a:tcPr marL="68580" marR="68580" marT="60960" marB="60960" anchor="ctr"/>
                </a:tc>
                <a:tc>
                  <a:txBody>
                    <a:bodyPr/>
                    <a:lstStyle/>
                    <a:p>
                      <a:pPr algn="ctr"/>
                      <a:r>
                        <a:rPr lang="ru-RU" sz="1200" dirty="0" smtClean="0"/>
                        <a:t>9 000</a:t>
                      </a:r>
                      <a:endParaRPr lang="ru-RU" sz="1200" b="1" dirty="0"/>
                    </a:p>
                  </a:txBody>
                  <a:tcPr marL="68580" marR="68580" marT="60960" marB="60960" anchor="ctr"/>
                </a:tc>
              </a:tr>
            </a:tbl>
          </a:graphicData>
        </a:graphic>
      </p:graphicFrame>
      <p:pic>
        <p:nvPicPr>
          <p:cNvPr id="17" name="Рисунок 16" descr="Outlet.jpg"/>
          <p:cNvPicPr>
            <a:picLocks noChangeAspect="1"/>
          </p:cNvPicPr>
          <p:nvPr/>
        </p:nvPicPr>
        <p:blipFill>
          <a:blip r:embed="rId2" cstate="print"/>
          <a:srcRect l="2083" t="11786" r="2083" b="14725"/>
          <a:stretch>
            <a:fillRect/>
          </a:stretch>
        </p:blipFill>
        <p:spPr bwMode="auto">
          <a:xfrm>
            <a:off x="500042" y="5286380"/>
            <a:ext cx="5857916" cy="3000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Номер слайда 6"/>
          <p:cNvSpPr>
            <a:spLocks noGrp="1"/>
          </p:cNvSpPr>
          <p:nvPr>
            <p:ph type="sldNum" sz="quarter" idx="12"/>
          </p:nvPr>
        </p:nvSpPr>
        <p:spPr/>
        <p:txBody>
          <a:bodyPr/>
          <a:lstStyle/>
          <a:p>
            <a:fld id="{73C111CA-5F9D-4A16-AC81-992D7480F4EC}" type="slidenum">
              <a:rPr lang="ru-RU" smtClean="0"/>
              <a:pPr/>
              <a:t>14</a:t>
            </a:fld>
            <a:endParaRPr lang="ru-R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66" y="214282"/>
            <a:ext cx="5672166" cy="857232"/>
          </a:xfrm>
        </p:spPr>
        <p:txBody>
          <a:bodyPr>
            <a:noAutofit/>
          </a:bodyPr>
          <a:lstStyle/>
          <a:p>
            <a:pPr marL="0" algn="l">
              <a:lnSpc>
                <a:spcPct val="170000"/>
              </a:lnSpc>
              <a:spcBef>
                <a:spcPts val="0"/>
              </a:spcBef>
            </a:pPr>
            <a:r>
              <a:rPr lang="ru-RU" sz="1600" dirty="0" smtClean="0">
                <a:solidFill>
                  <a:schemeClr val="accent3">
                    <a:lumMod val="50000"/>
                  </a:schemeClr>
                </a:solidFill>
                <a:cs typeface="Arial" pitchFamily="34" charset="0"/>
              </a:rPr>
              <a:t>Планировочные решения</a:t>
            </a:r>
            <a:r>
              <a:rPr lang="en-US" sz="1600" dirty="0" smtClean="0">
                <a:solidFill>
                  <a:schemeClr val="accent3">
                    <a:lumMod val="50000"/>
                  </a:schemeClr>
                </a:solidFill>
                <a:cs typeface="Arial" pitchFamily="34" charset="0"/>
              </a:rPr>
              <a:t>,</a:t>
            </a:r>
            <a:r>
              <a:rPr lang="ru-RU" sz="1600" dirty="0" smtClean="0">
                <a:solidFill>
                  <a:schemeClr val="accent3">
                    <a:lumMod val="50000"/>
                  </a:schemeClr>
                </a:solidFill>
                <a:cs typeface="Arial" pitchFamily="34" charset="0"/>
              </a:rPr>
              <a:t> подготовленные британской компанией </a:t>
            </a:r>
            <a:r>
              <a:rPr lang="en-US" sz="1600" dirty="0" err="1" smtClean="0">
                <a:solidFill>
                  <a:schemeClr val="accent3">
                    <a:lumMod val="50000"/>
                  </a:schemeClr>
                </a:solidFill>
                <a:cs typeface="Arial" pitchFamily="34" charset="0"/>
              </a:rPr>
              <a:t>BCIdesign</a:t>
            </a:r>
            <a:r>
              <a:rPr lang="en-US" sz="1600" dirty="0" smtClean="0">
                <a:solidFill>
                  <a:schemeClr val="accent3">
                    <a:lumMod val="50000"/>
                  </a:schemeClr>
                </a:solidFill>
                <a:cs typeface="Arial" pitchFamily="34" charset="0"/>
              </a:rPr>
              <a:t>, 2010</a:t>
            </a:r>
          </a:p>
        </p:txBody>
      </p:sp>
      <p:pic>
        <p:nvPicPr>
          <p:cNvPr id="7171" name="Picture 3"/>
          <p:cNvPicPr>
            <a:picLocks noChangeAspect="1" noChangeArrowheads="1"/>
          </p:cNvPicPr>
          <p:nvPr/>
        </p:nvPicPr>
        <p:blipFill>
          <a:blip r:embed="rId2" cstate="print"/>
          <a:srcRect l="9156" r="10933"/>
          <a:stretch>
            <a:fillRect/>
          </a:stretch>
        </p:blipFill>
        <p:spPr bwMode="auto">
          <a:xfrm>
            <a:off x="357166" y="1357290"/>
            <a:ext cx="6143668" cy="5343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p:cNvPicPr>
            <a:picLocks noChangeAspect="1" noChangeArrowheads="1"/>
          </p:cNvPicPr>
          <p:nvPr/>
        </p:nvPicPr>
        <p:blipFill>
          <a:blip r:embed="rId3" cstate="print"/>
          <a:srcRect l="41935" r="45162"/>
          <a:stretch>
            <a:fillRect/>
          </a:stretch>
        </p:blipFill>
        <p:spPr bwMode="auto">
          <a:xfrm>
            <a:off x="3929066" y="7572396"/>
            <a:ext cx="571504" cy="1428760"/>
          </a:xfrm>
          <a:prstGeom prst="rect">
            <a:avLst/>
          </a:prstGeom>
          <a:noFill/>
          <a:ln w="9525">
            <a:noFill/>
            <a:miter lim="800000"/>
            <a:headEnd/>
            <a:tailEnd/>
          </a:ln>
        </p:spPr>
      </p:pic>
      <p:pic>
        <p:nvPicPr>
          <p:cNvPr id="8" name="Рисунок 7" descr="Рисунок2.png"/>
          <p:cNvPicPr>
            <a:picLocks noChangeAspect="1"/>
          </p:cNvPicPr>
          <p:nvPr/>
        </p:nvPicPr>
        <p:blipFill>
          <a:blip r:embed="rId4" cstate="print"/>
          <a:stretch>
            <a:fillRect/>
          </a:stretch>
        </p:blipFill>
        <p:spPr>
          <a:xfrm>
            <a:off x="4572008" y="7715272"/>
            <a:ext cx="2505249" cy="999661"/>
          </a:xfrm>
          <a:prstGeom prst="rect">
            <a:avLst/>
          </a:prstGeom>
        </p:spPr>
      </p:pic>
      <p:pic>
        <p:nvPicPr>
          <p:cNvPr id="9" name="Рисунок 8" descr="исш.GIF"/>
          <p:cNvPicPr>
            <a:picLocks noChangeAspect="1"/>
          </p:cNvPicPr>
          <p:nvPr/>
        </p:nvPicPr>
        <p:blipFill>
          <a:blip r:embed="rId5" cstate="print"/>
          <a:stretch>
            <a:fillRect/>
          </a:stretch>
        </p:blipFill>
        <p:spPr>
          <a:xfrm>
            <a:off x="6072206" y="6929454"/>
            <a:ext cx="357190" cy="520119"/>
          </a:xfrm>
          <a:prstGeom prst="rect">
            <a:avLst/>
          </a:prstGeom>
        </p:spPr>
      </p:pic>
      <p:graphicFrame>
        <p:nvGraphicFramePr>
          <p:cNvPr id="10" name="Таблица 9"/>
          <p:cNvGraphicFramePr>
            <a:graphicFrameLocks noGrp="1"/>
          </p:cNvGraphicFramePr>
          <p:nvPr/>
        </p:nvGraphicFramePr>
        <p:xfrm>
          <a:off x="500042" y="7000892"/>
          <a:ext cx="3214710" cy="1828800"/>
        </p:xfrm>
        <a:graphic>
          <a:graphicData uri="http://schemas.openxmlformats.org/drawingml/2006/table">
            <a:tbl>
              <a:tblPr firstRow="1" bandRow="1">
                <a:tableStyleId>{2D5ABB26-0587-4C30-8999-92F81FD0307C}</a:tableStyleId>
              </a:tblPr>
              <a:tblGrid>
                <a:gridCol w="3214710"/>
              </a:tblGrid>
              <a:tr h="235745">
                <a:tc>
                  <a:txBody>
                    <a:bodyPr/>
                    <a:lstStyle/>
                    <a:p>
                      <a:r>
                        <a:rPr lang="en-US" sz="1200" b="1" dirty="0" smtClean="0">
                          <a:solidFill>
                            <a:srgbClr val="F1ABE4"/>
                          </a:solidFill>
                          <a:effectLst/>
                        </a:rPr>
                        <a:t>Retail</a:t>
                      </a:r>
                      <a:endParaRPr lang="ru-RU" sz="1200" b="1" dirty="0">
                        <a:solidFill>
                          <a:srgbClr val="F1ABE4"/>
                        </a:solidFill>
                        <a:effectLst/>
                      </a:endParaRPr>
                    </a:p>
                  </a:txBody>
                  <a:tcPr/>
                </a:tc>
              </a:tr>
              <a:tr h="222648">
                <a:tc>
                  <a:txBody>
                    <a:bodyPr/>
                    <a:lstStyle/>
                    <a:p>
                      <a:r>
                        <a:rPr lang="ru-RU" sz="1100" b="1" dirty="0" smtClean="0">
                          <a:solidFill>
                            <a:schemeClr val="accent6">
                              <a:lumMod val="75000"/>
                            </a:schemeClr>
                          </a:solidFill>
                          <a:effectLst/>
                        </a:rPr>
                        <a:t>Кафе,</a:t>
                      </a:r>
                      <a:r>
                        <a:rPr lang="ru-RU" sz="1100" b="1" baseline="0" dirty="0" smtClean="0">
                          <a:solidFill>
                            <a:schemeClr val="accent6">
                              <a:lumMod val="75000"/>
                            </a:schemeClr>
                          </a:solidFill>
                          <a:effectLst/>
                        </a:rPr>
                        <a:t> рестораны, объекты инфраструктуры</a:t>
                      </a:r>
                      <a:endParaRPr lang="ru-RU" sz="1100" b="1" dirty="0">
                        <a:solidFill>
                          <a:schemeClr val="accent6">
                            <a:lumMod val="75000"/>
                          </a:schemeClr>
                        </a:solidFill>
                        <a:effectLst/>
                      </a:endParaRPr>
                    </a:p>
                  </a:txBody>
                  <a:tcPr/>
                </a:tc>
              </a:tr>
              <a:tr h="222648">
                <a:tc>
                  <a:txBody>
                    <a:bodyPr/>
                    <a:lstStyle/>
                    <a:p>
                      <a:r>
                        <a:rPr lang="ru-RU" sz="1100" b="1" dirty="0" smtClean="0">
                          <a:solidFill>
                            <a:schemeClr val="accent6">
                              <a:lumMod val="40000"/>
                              <a:lumOff val="60000"/>
                            </a:schemeClr>
                          </a:solidFill>
                          <a:effectLst/>
                        </a:rPr>
                        <a:t>Пешеходная зона</a:t>
                      </a:r>
                      <a:endParaRPr lang="ru-RU" sz="1100" b="1" dirty="0">
                        <a:solidFill>
                          <a:schemeClr val="accent6">
                            <a:lumMod val="40000"/>
                            <a:lumOff val="60000"/>
                          </a:schemeClr>
                        </a:solidFill>
                        <a:effectLst/>
                      </a:endParaRPr>
                    </a:p>
                  </a:txBody>
                  <a:tcPr/>
                </a:tc>
              </a:tr>
              <a:tr h="222648">
                <a:tc>
                  <a:txBody>
                    <a:bodyPr/>
                    <a:lstStyle/>
                    <a:p>
                      <a:r>
                        <a:rPr lang="ru-RU" sz="1100" b="1" dirty="0" smtClean="0">
                          <a:solidFill>
                            <a:schemeClr val="tx1">
                              <a:lumMod val="50000"/>
                              <a:lumOff val="50000"/>
                            </a:schemeClr>
                          </a:solidFill>
                          <a:effectLst/>
                        </a:rPr>
                        <a:t>Сервисные зоны</a:t>
                      </a:r>
                      <a:endParaRPr lang="ru-RU" sz="1100" b="1" dirty="0">
                        <a:solidFill>
                          <a:schemeClr val="tx1">
                            <a:lumMod val="50000"/>
                            <a:lumOff val="50000"/>
                          </a:schemeClr>
                        </a:solidFill>
                        <a:effectLst/>
                      </a:endParaRPr>
                    </a:p>
                  </a:txBody>
                  <a:tcPr/>
                </a:tc>
              </a:tr>
              <a:tr h="222648">
                <a:tc>
                  <a:txBody>
                    <a:bodyPr/>
                    <a:lstStyle/>
                    <a:p>
                      <a:r>
                        <a:rPr lang="ru-RU" sz="1100" b="1" dirty="0" smtClean="0">
                          <a:solidFill>
                            <a:schemeClr val="bg1">
                              <a:lumMod val="65000"/>
                            </a:schemeClr>
                          </a:solidFill>
                          <a:effectLst/>
                        </a:rPr>
                        <a:t>Парковка</a:t>
                      </a:r>
                      <a:endParaRPr lang="ru-RU" sz="1100" b="1" dirty="0">
                        <a:solidFill>
                          <a:schemeClr val="bg1">
                            <a:lumMod val="65000"/>
                          </a:schemeClr>
                        </a:solidFill>
                        <a:effectLst/>
                      </a:endParaRPr>
                    </a:p>
                  </a:txBody>
                  <a:tcPr/>
                </a:tc>
              </a:tr>
              <a:tr h="222648">
                <a:tc>
                  <a:txBody>
                    <a:bodyPr/>
                    <a:lstStyle/>
                    <a:p>
                      <a:r>
                        <a:rPr lang="ru-RU" sz="1100" b="1" dirty="0" smtClean="0">
                          <a:solidFill>
                            <a:schemeClr val="accent3">
                              <a:lumMod val="75000"/>
                            </a:schemeClr>
                          </a:solidFill>
                          <a:effectLst/>
                        </a:rPr>
                        <a:t>Элементы ландшафта</a:t>
                      </a:r>
                      <a:endParaRPr lang="ru-RU" sz="1100" b="1" dirty="0">
                        <a:solidFill>
                          <a:schemeClr val="accent3">
                            <a:lumMod val="75000"/>
                          </a:schemeClr>
                        </a:solidFill>
                        <a:effectLst/>
                      </a:endParaRPr>
                    </a:p>
                  </a:txBody>
                  <a:tcPr/>
                </a:tc>
              </a:tr>
              <a:tr h="222648">
                <a:tc>
                  <a:txBody>
                    <a:bodyPr/>
                    <a:lstStyle/>
                    <a:p>
                      <a:r>
                        <a:rPr lang="ru-RU" sz="1100" b="1" dirty="0" smtClean="0">
                          <a:solidFill>
                            <a:srgbClr val="7030A0"/>
                          </a:solidFill>
                          <a:effectLst/>
                        </a:rPr>
                        <a:t>Прочее</a:t>
                      </a:r>
                      <a:endParaRPr lang="ru-RU" sz="1100" b="1" dirty="0">
                        <a:solidFill>
                          <a:srgbClr val="7030A0"/>
                        </a:solidFill>
                        <a:effectLst/>
                      </a:endParaRPr>
                    </a:p>
                  </a:txBody>
                  <a:tcPr/>
                </a:tc>
              </a:tr>
            </a:tbl>
          </a:graphicData>
        </a:graphic>
      </p:graphicFrame>
      <p:sp>
        <p:nvSpPr>
          <p:cNvPr id="12" name="Номер слайда 11"/>
          <p:cNvSpPr>
            <a:spLocks noGrp="1"/>
          </p:cNvSpPr>
          <p:nvPr>
            <p:ph type="sldNum" sz="quarter" idx="12"/>
          </p:nvPr>
        </p:nvSpPr>
        <p:spPr/>
        <p:txBody>
          <a:bodyPr/>
          <a:lstStyle/>
          <a:p>
            <a:fld id="{73C111CA-5F9D-4A16-AC81-992D7480F4EC}" type="slidenum">
              <a:rPr lang="ru-RU" smtClean="0"/>
              <a:pPr/>
              <a:t>15</a:t>
            </a:fld>
            <a:endParaRPr lang="ru-R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descr="Eye view (Large).jpg"/>
          <p:cNvPicPr>
            <a:picLocks noChangeAspect="1"/>
          </p:cNvPicPr>
          <p:nvPr/>
        </p:nvPicPr>
        <p:blipFill>
          <a:blip r:embed="rId2" cstate="print"/>
          <a:stretch>
            <a:fillRect/>
          </a:stretch>
        </p:blipFill>
        <p:spPr>
          <a:xfrm>
            <a:off x="0" y="5000628"/>
            <a:ext cx="6858000" cy="4143373"/>
          </a:xfrm>
          <a:prstGeom prst="rect">
            <a:avLst/>
          </a:prstGeom>
        </p:spPr>
      </p:pic>
      <p:pic>
        <p:nvPicPr>
          <p:cNvPr id="7" name="Рисунок 6" descr="dusk final (Large).jpg"/>
          <p:cNvPicPr>
            <a:picLocks noChangeAspect="1"/>
          </p:cNvPicPr>
          <p:nvPr/>
        </p:nvPicPr>
        <p:blipFill>
          <a:blip r:embed="rId3" cstate="print"/>
          <a:stretch>
            <a:fillRect/>
          </a:stretch>
        </p:blipFill>
        <p:spPr>
          <a:xfrm>
            <a:off x="0" y="0"/>
            <a:ext cx="6858000" cy="4429124"/>
          </a:xfrm>
          <a:prstGeom prst="rect">
            <a:avLst/>
          </a:prstGeom>
        </p:spPr>
      </p:pic>
      <p:sp>
        <p:nvSpPr>
          <p:cNvPr id="6" name="Номер слайда 5"/>
          <p:cNvSpPr>
            <a:spLocks noGrp="1"/>
          </p:cNvSpPr>
          <p:nvPr>
            <p:ph type="sldNum" sz="quarter" idx="12"/>
          </p:nvPr>
        </p:nvSpPr>
        <p:spPr/>
        <p:txBody>
          <a:bodyPr/>
          <a:lstStyle/>
          <a:p>
            <a:fld id="{73C111CA-5F9D-4A16-AC81-992D7480F4EC}" type="slidenum">
              <a:rPr lang="ru-RU" smtClean="0"/>
              <a:pPr/>
              <a:t>16</a:t>
            </a:fld>
            <a:endParaRPr lang="ru-R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66" y="214282"/>
            <a:ext cx="6172200" cy="1524000"/>
          </a:xfrm>
        </p:spPr>
        <p:txBody>
          <a:bodyPr>
            <a:normAutofit/>
          </a:bodyPr>
          <a:lstStyle/>
          <a:p>
            <a:pPr algn="l"/>
            <a:r>
              <a:rPr lang="ru-RU" sz="1600" dirty="0" smtClean="0">
                <a:solidFill>
                  <a:schemeClr val="accent3">
                    <a:lumMod val="50000"/>
                  </a:schemeClr>
                </a:solidFill>
              </a:rPr>
              <a:t>Зона охвата и группы потребителей</a:t>
            </a:r>
            <a:endParaRPr lang="ru-RU" sz="1600" dirty="0">
              <a:solidFill>
                <a:schemeClr val="accent3">
                  <a:lumMod val="50000"/>
                </a:schemeClr>
              </a:solidFill>
            </a:endParaRPr>
          </a:p>
        </p:txBody>
      </p:sp>
      <p:pic>
        <p:nvPicPr>
          <p:cNvPr id="9" name="Содержимое 8" descr="Рисунок4.jpg"/>
          <p:cNvPicPr>
            <a:picLocks noGrp="1" noChangeAspect="1"/>
          </p:cNvPicPr>
          <p:nvPr>
            <p:ph idx="1"/>
          </p:nvPr>
        </p:nvPicPr>
        <p:blipFill>
          <a:blip r:embed="rId2" cstate="print"/>
          <a:stretch>
            <a:fillRect/>
          </a:stretch>
        </p:blipFill>
        <p:spPr>
          <a:xfrm>
            <a:off x="342900" y="2000232"/>
            <a:ext cx="6172200" cy="6030437"/>
          </a:xfrm>
        </p:spPr>
      </p:pic>
      <p:sp>
        <p:nvSpPr>
          <p:cNvPr id="10" name="Прямоугольник 9"/>
          <p:cNvSpPr/>
          <p:nvPr/>
        </p:nvSpPr>
        <p:spPr>
          <a:xfrm>
            <a:off x="428604" y="1571604"/>
            <a:ext cx="5072098" cy="276999"/>
          </a:xfrm>
          <a:prstGeom prst="rect">
            <a:avLst/>
          </a:prstGeom>
        </p:spPr>
        <p:txBody>
          <a:bodyPr wrap="square">
            <a:spAutoFit/>
          </a:bodyPr>
          <a:lstStyle/>
          <a:p>
            <a:r>
              <a:rPr lang="ru-RU" sz="1200" b="1" dirty="0" smtClean="0"/>
              <a:t>Временные параметры доступа на участок на личном транспорте</a:t>
            </a:r>
            <a:endParaRPr lang="ru-RU" sz="1200" b="1" dirty="0"/>
          </a:p>
        </p:txBody>
      </p:sp>
      <p:sp>
        <p:nvSpPr>
          <p:cNvPr id="6" name="Номер слайда 5"/>
          <p:cNvSpPr>
            <a:spLocks noGrp="1"/>
          </p:cNvSpPr>
          <p:nvPr>
            <p:ph type="sldNum" sz="quarter" idx="12"/>
          </p:nvPr>
        </p:nvSpPr>
        <p:spPr/>
        <p:txBody>
          <a:bodyPr/>
          <a:lstStyle/>
          <a:p>
            <a:fld id="{73C111CA-5F9D-4A16-AC81-992D7480F4EC}" type="slidenum">
              <a:rPr lang="ru-RU" smtClean="0"/>
              <a:pPr/>
              <a:t>17</a:t>
            </a:fld>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28604" y="214282"/>
            <a:ext cx="3429024" cy="1524000"/>
          </a:xfrm>
          <a:prstGeom prst="rect">
            <a:avLst/>
          </a:prstGeom>
        </p:spPr>
        <p:txBody>
          <a:bodyPr anchor="ctr">
            <a:normAutofit/>
          </a:bodyPr>
          <a:lstStyle/>
          <a:p>
            <a:pPr fontAlgn="auto">
              <a:spcAft>
                <a:spcPts val="0"/>
              </a:spcAft>
              <a:defRPr/>
            </a:pPr>
            <a:r>
              <a:rPr lang="ru-RU" sz="1600" dirty="0" smtClean="0">
                <a:solidFill>
                  <a:schemeClr val="accent3">
                    <a:lumMod val="50000"/>
                  </a:schemeClr>
                </a:solidFill>
                <a:latin typeface="+mj-lt"/>
                <a:ea typeface="+mj-ea"/>
                <a:cs typeface="+mj-cs"/>
              </a:rPr>
              <a:t>Зона охвата и группы потребителей</a:t>
            </a:r>
            <a:endParaRPr lang="ru-RU" sz="1600" dirty="0">
              <a:solidFill>
                <a:schemeClr val="accent3">
                  <a:lumMod val="50000"/>
                </a:schemeClr>
              </a:solidFill>
              <a:latin typeface="+mj-lt"/>
              <a:ea typeface="+mj-ea"/>
              <a:cs typeface="+mj-cs"/>
            </a:endParaRPr>
          </a:p>
        </p:txBody>
      </p:sp>
      <p:sp>
        <p:nvSpPr>
          <p:cNvPr id="5" name="Содержимое 2"/>
          <p:cNvSpPr txBox="1">
            <a:spLocks/>
          </p:cNvSpPr>
          <p:nvPr/>
        </p:nvSpPr>
        <p:spPr>
          <a:xfrm>
            <a:off x="571480" y="1428728"/>
            <a:ext cx="3143272" cy="7215238"/>
          </a:xfrm>
          <a:prstGeom prst="rect">
            <a:avLst/>
          </a:prstGeom>
        </p:spPr>
        <p:txBody>
          <a:bodyPr/>
          <a:lstStyle/>
          <a:p>
            <a:pPr indent="324000" algn="just">
              <a:lnSpc>
                <a:spcPct val="150000"/>
              </a:lnSpc>
              <a:buFont typeface="+mj-lt"/>
              <a:buAutoNum type="arabicPeriod"/>
            </a:pPr>
            <a:r>
              <a:rPr lang="ru-RU" sz="1200" b="1" dirty="0" smtClean="0"/>
              <a:t>Жители Санкт-Петербурга. </a:t>
            </a:r>
            <a:r>
              <a:rPr lang="ru-RU" sz="1200" dirty="0" smtClean="0"/>
              <a:t>В зону охвата (90 мин.) попадает 97% жителей Петербурга (5 млн. 96 тыс.), и 41% населения Ленинградской области (663 тыс. из 1 млн. 633 тыс.чел.);</a:t>
            </a:r>
          </a:p>
          <a:p>
            <a:pPr indent="324000" algn="just">
              <a:lnSpc>
                <a:spcPct val="150000"/>
              </a:lnSpc>
              <a:buFont typeface="+mj-lt"/>
              <a:buAutoNum type="arabicPeriod"/>
            </a:pPr>
            <a:r>
              <a:rPr lang="ru-RU" sz="1200" b="1" dirty="0" smtClean="0"/>
              <a:t>Жители Ленинградской области. </a:t>
            </a:r>
            <a:r>
              <a:rPr lang="ru-RU" sz="1200" dirty="0" smtClean="0"/>
              <a:t>В небольших городах (Пушкин, Павловск, Петродворец, Ломоносов, Колпино, Кронштадт, Сестрорецк) живет 9,4% населения «большого» Петербурга (429 тыс.чел.) и 44% части Лен. области, попадающей в зону охвата (295 тыс. чел. – Гатчина, Всеволожск, </a:t>
            </a:r>
            <a:r>
              <a:rPr lang="ru-RU" sz="1200" dirty="0" err="1" smtClean="0"/>
              <a:t>Сертолово</a:t>
            </a:r>
            <a:r>
              <a:rPr lang="ru-RU" sz="1200" dirty="0" smtClean="0"/>
              <a:t>, Тосно, Кировск, Отрадное, Коммунар, Шлиссельбург, Любань);</a:t>
            </a:r>
          </a:p>
          <a:p>
            <a:pPr indent="324000" algn="just">
              <a:lnSpc>
                <a:spcPct val="150000"/>
              </a:lnSpc>
              <a:buFont typeface="+mj-lt"/>
              <a:buAutoNum type="arabicPeriod"/>
            </a:pPr>
            <a:r>
              <a:rPr lang="ru-RU" sz="1200" b="1" dirty="0" smtClean="0"/>
              <a:t>Туристический поток. </a:t>
            </a:r>
            <a:r>
              <a:rPr lang="ru-RU" sz="1200" dirty="0" smtClean="0"/>
              <a:t>Ежегодно Санкт-Петербург посещают тысячи туристов в течение всего года, таким образом попадая в зону охвата:</a:t>
            </a:r>
          </a:p>
          <a:p>
            <a:pPr indent="324000" algn="just">
              <a:lnSpc>
                <a:spcPct val="150000"/>
              </a:lnSpc>
              <a:buFont typeface="Arial" pitchFamily="34" charset="0"/>
              <a:buChar char="•"/>
            </a:pPr>
            <a:r>
              <a:rPr lang="ru-RU" sz="1200" dirty="0" smtClean="0"/>
              <a:t>Туристический поток «выходного дня» из стран Балтии и Скандинавии (Финляндия, Швеция, Эстония и др.);</a:t>
            </a:r>
          </a:p>
          <a:p>
            <a:pPr indent="324000" algn="just">
              <a:lnSpc>
                <a:spcPct val="150000"/>
              </a:lnSpc>
              <a:buFont typeface="Arial" pitchFamily="34" charset="0"/>
              <a:buChar char="•"/>
            </a:pPr>
            <a:r>
              <a:rPr lang="ru-RU" sz="1200" dirty="0" smtClean="0"/>
              <a:t>Российские туристы, бизнесмены, посетители и т.д. из других регионов России;</a:t>
            </a:r>
          </a:p>
          <a:p>
            <a:pPr indent="324000" algn="just">
              <a:lnSpc>
                <a:spcPct val="150000"/>
              </a:lnSpc>
              <a:buFont typeface="Arial" pitchFamily="34" charset="0"/>
              <a:buChar char="•"/>
            </a:pPr>
            <a:r>
              <a:rPr lang="ru-RU" sz="1200" dirty="0" smtClean="0"/>
              <a:t>Круглогодичный поток иностранных туристов со всего мира.</a:t>
            </a:r>
            <a:endParaRPr lang="en-US" sz="1200" dirty="0">
              <a:latin typeface="+mn-lt"/>
            </a:endParaRPr>
          </a:p>
        </p:txBody>
      </p:sp>
      <p:graphicFrame>
        <p:nvGraphicFramePr>
          <p:cNvPr id="12" name="Group 143"/>
          <p:cNvGraphicFramePr>
            <a:graphicFrameLocks noGrp="1"/>
          </p:cNvGraphicFramePr>
          <p:nvPr>
            <p:ph/>
          </p:nvPr>
        </p:nvGraphicFramePr>
        <p:xfrm>
          <a:off x="4000504" y="1643042"/>
          <a:ext cx="2286016" cy="1571637"/>
        </p:xfrm>
        <a:graphic>
          <a:graphicData uri="http://schemas.openxmlformats.org/drawingml/2006/table">
            <a:tbl>
              <a:tblPr/>
              <a:tblGrid>
                <a:gridCol w="1143008"/>
                <a:gridCol w="1143008"/>
              </a:tblGrid>
              <a:tr h="4221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0" i="0" u="none" strike="noStrike" cap="none" normalizeH="0" baseline="0" dirty="0" smtClean="0">
                          <a:ln>
                            <a:noFill/>
                          </a:ln>
                          <a:solidFill>
                            <a:schemeClr val="bg1"/>
                          </a:solidFill>
                          <a:effectLst/>
                          <a:latin typeface="+mn-lt"/>
                        </a:rPr>
                        <a:t>   Зона охвата</a:t>
                      </a:r>
                    </a:p>
                  </a:txBody>
                  <a:tcPr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solidFill>
                      <a:srgbClr val="66B33A"/>
                    </a:solidFill>
                  </a:tcPr>
                </a:tc>
                <a:tc>
                  <a:txBody>
                    <a:bodyPr/>
                    <a:lstStyle/>
                    <a:p>
                      <a:pPr marL="0" marR="0" lvl="0" indent="0" algn="l" defTabSz="914400" rtl="0" eaLnBrk="1" fontAlgn="base" latinLnBrk="0" hangingPunct="1">
                        <a:lnSpc>
                          <a:spcPct val="5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n-lt"/>
                      </a:endParaRPr>
                    </a:p>
                    <a:p>
                      <a:pPr marL="0" marR="0" lvl="0" indent="0" algn="l" defTabSz="914400" rtl="0" eaLnBrk="1" fontAlgn="base" latinLnBrk="0" hangingPunct="1">
                        <a:lnSpc>
                          <a:spcPct val="50000"/>
                        </a:lnSpc>
                        <a:spcBef>
                          <a:spcPct val="20000"/>
                        </a:spcBef>
                        <a:spcAft>
                          <a:spcPct val="0"/>
                        </a:spcAft>
                        <a:buClrTx/>
                        <a:buSzTx/>
                        <a:buFontTx/>
                        <a:buNone/>
                        <a:tabLst/>
                      </a:pPr>
                      <a:r>
                        <a:rPr kumimoji="0" lang="ru-RU" sz="1100" b="0" i="0" u="none" strike="noStrike" cap="none" normalizeH="0" baseline="0" dirty="0" smtClean="0">
                          <a:ln>
                            <a:noFill/>
                          </a:ln>
                          <a:solidFill>
                            <a:schemeClr val="bg1"/>
                          </a:solidFill>
                          <a:effectLst/>
                          <a:latin typeface="+mn-lt"/>
                        </a:rPr>
                        <a:t>Население </a:t>
                      </a:r>
                      <a:r>
                        <a:rPr kumimoji="0" lang="ru-RU" sz="1100" b="0" i="0" u="none" strike="noStrike" cap="none" normalizeH="0" baseline="0" dirty="0" err="1" smtClean="0">
                          <a:ln>
                            <a:noFill/>
                          </a:ln>
                          <a:solidFill>
                            <a:schemeClr val="bg1"/>
                          </a:solidFill>
                          <a:effectLst/>
                          <a:latin typeface="+mn-lt"/>
                        </a:rPr>
                        <a:t>тыс.\чел</a:t>
                      </a:r>
                      <a:r>
                        <a:rPr kumimoji="0" lang="ru-RU" sz="1100" b="0" i="0" u="none" strike="noStrike" cap="none" normalizeH="0" baseline="0" dirty="0" smtClean="0">
                          <a:ln>
                            <a:noFill/>
                          </a:ln>
                          <a:solidFill>
                            <a:schemeClr val="bg1"/>
                          </a:solidFill>
                          <a:effectLst/>
                          <a:latin typeface="+mn-lt"/>
                        </a:rPr>
                        <a:t>.</a:t>
                      </a:r>
                    </a:p>
                  </a:txBody>
                  <a:tcPr horzOverflow="overflow">
                    <a:lnL w="12700" cap="flat" cmpd="sng" algn="ctr">
                      <a:solidFill>
                        <a:schemeClr val="bg1"/>
                      </a:solidFill>
                      <a:prstDash val="solid"/>
                      <a:round/>
                      <a:headEnd type="none" w="med" len="med"/>
                      <a:tailEnd type="none" w="med" len="med"/>
                    </a:lnL>
                    <a:lnR cap="flat">
                      <a:noFill/>
                    </a:lnR>
                    <a:lnT cap="flat">
                      <a:noFill/>
                    </a:lnT>
                    <a:lnB w="12700" cap="flat" cmpd="sng" algn="ctr">
                      <a:solidFill>
                        <a:schemeClr val="bg1"/>
                      </a:solidFill>
                      <a:prstDash val="solid"/>
                      <a:round/>
                      <a:headEnd type="none" w="med" len="med"/>
                      <a:tailEnd type="none" w="med" len="med"/>
                    </a:lnB>
                    <a:lnTlToBr>
                      <a:noFill/>
                    </a:lnTlToBr>
                    <a:lnBlToTr>
                      <a:noFill/>
                    </a:lnBlToTr>
                    <a:solidFill>
                      <a:srgbClr val="66B33A"/>
                    </a:solidFill>
                  </a:tcPr>
                </a:tc>
              </a:tr>
              <a:tr h="300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0" i="0" u="none" strike="noStrike" cap="none" normalizeH="0" baseline="0" dirty="0" smtClean="0">
                          <a:ln>
                            <a:noFill/>
                          </a:ln>
                          <a:solidFill>
                            <a:schemeClr val="tx1"/>
                          </a:solidFill>
                          <a:effectLst/>
                          <a:latin typeface="+mn-lt"/>
                        </a:rPr>
                        <a:t>30-минут</a:t>
                      </a:r>
                    </a:p>
                  </a:txBody>
                  <a:tcP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EB344">
                        <a:alpha val="2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mn-lt"/>
                        </a:rPr>
                        <a:t>2 725,2</a:t>
                      </a:r>
                    </a:p>
                  </a:txBody>
                  <a:tcPr horzOverflow="overflow">
                    <a:lnL w="12700" cap="flat" cmpd="sng" algn="ctr">
                      <a:solidFill>
                        <a:schemeClr val="bg1"/>
                      </a:solidFill>
                      <a:prstDash val="solid"/>
                      <a:round/>
                      <a:headEnd type="none" w="med" len="med"/>
                      <a:tailEnd type="none" w="med" len="med"/>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EB344">
                        <a:alpha val="20000"/>
                      </a:srgbClr>
                    </a:solidFill>
                  </a:tcPr>
                </a:tc>
              </a:tr>
              <a:tr h="3106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0" i="0" u="none" strike="noStrike" cap="none" normalizeH="0" baseline="0" dirty="0" smtClean="0">
                          <a:ln>
                            <a:noFill/>
                          </a:ln>
                          <a:solidFill>
                            <a:schemeClr val="tx1"/>
                          </a:solidFill>
                          <a:effectLst/>
                          <a:latin typeface="+mn-lt"/>
                        </a:rPr>
                        <a:t>45-минут</a:t>
                      </a:r>
                    </a:p>
                  </a:txBody>
                  <a:tcP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EB344">
                        <a:alpha val="5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mn-lt"/>
                        </a:rPr>
                        <a:t>4 113,5</a:t>
                      </a:r>
                    </a:p>
                  </a:txBody>
                  <a:tcPr horzOverflow="overflow">
                    <a:lnL w="12700" cap="flat" cmpd="sng" algn="ctr">
                      <a:solidFill>
                        <a:schemeClr val="bg1"/>
                      </a:solidFill>
                      <a:prstDash val="solid"/>
                      <a:round/>
                      <a:headEnd type="none" w="med" len="med"/>
                      <a:tailEnd type="none" w="med" len="med"/>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EB344">
                        <a:alpha val="5000"/>
                      </a:srgbClr>
                    </a:solidFill>
                  </a:tcPr>
                </a:tc>
              </a:tr>
              <a:tr h="2694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0" i="0" u="none" strike="noStrike" cap="none" normalizeH="0" baseline="0" dirty="0" smtClean="0">
                          <a:ln>
                            <a:noFill/>
                          </a:ln>
                          <a:solidFill>
                            <a:schemeClr val="tx1"/>
                          </a:solidFill>
                          <a:effectLst/>
                          <a:latin typeface="+mn-lt"/>
                        </a:rPr>
                        <a:t>60-минут</a:t>
                      </a:r>
                    </a:p>
                  </a:txBody>
                  <a:tcP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EB344">
                        <a:alpha val="2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0" i="0" u="none" strike="noStrike" cap="none" normalizeH="0" baseline="0" smtClean="0">
                          <a:ln>
                            <a:noFill/>
                          </a:ln>
                          <a:solidFill>
                            <a:schemeClr val="tx1"/>
                          </a:solidFill>
                          <a:effectLst/>
                          <a:latin typeface="+mn-lt"/>
                        </a:rPr>
                        <a:t>4 788,8</a:t>
                      </a:r>
                    </a:p>
                  </a:txBody>
                  <a:tcPr horzOverflow="overflow">
                    <a:lnL w="12700" cap="flat" cmpd="sng" algn="ctr">
                      <a:solidFill>
                        <a:schemeClr val="bg1"/>
                      </a:solidFill>
                      <a:prstDash val="solid"/>
                      <a:round/>
                      <a:headEnd type="none" w="med" len="med"/>
                      <a:tailEnd type="none" w="med" len="med"/>
                    </a:lnL>
                    <a:lnR cap="flat">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EB344">
                        <a:alpha val="20000"/>
                      </a:srgbClr>
                    </a:solidFill>
                  </a:tcPr>
                </a:tc>
              </a:tr>
              <a:tr h="2694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9</a:t>
                      </a:r>
                      <a:r>
                        <a:rPr kumimoji="0" lang="ru-RU" sz="1100" b="0" i="0" u="none" strike="noStrike" cap="none" normalizeH="0" baseline="0" dirty="0" smtClean="0">
                          <a:ln>
                            <a:noFill/>
                          </a:ln>
                          <a:solidFill>
                            <a:schemeClr val="tx1"/>
                          </a:solidFill>
                          <a:effectLst/>
                          <a:latin typeface="+mn-lt"/>
                        </a:rPr>
                        <a:t>0-минут</a:t>
                      </a:r>
                    </a:p>
                  </a:txBody>
                  <a:tcPr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cap="flat">
                      <a:noFill/>
                    </a:lnB>
                    <a:lnTlToBr>
                      <a:noFill/>
                    </a:lnTlToBr>
                    <a:lnBlToTr>
                      <a:noFill/>
                    </a:lnBlToTr>
                    <a:solidFill>
                      <a:srgbClr val="6EB344">
                        <a:alpha val="5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0" i="0" u="none" strike="noStrike" cap="none" normalizeH="0" baseline="0" dirty="0" smtClean="0">
                          <a:ln>
                            <a:noFill/>
                          </a:ln>
                          <a:solidFill>
                            <a:schemeClr val="tx1"/>
                          </a:solidFill>
                          <a:effectLst/>
                          <a:latin typeface="+mn-lt"/>
                        </a:rPr>
                        <a:t>5 759,7</a:t>
                      </a:r>
                    </a:p>
                  </a:txBody>
                  <a:tcPr horzOverflow="overflow">
                    <a:lnL w="12700" cap="flat" cmpd="sng" algn="ctr">
                      <a:solidFill>
                        <a:schemeClr val="bg1"/>
                      </a:solidFill>
                      <a:prstDash val="solid"/>
                      <a:round/>
                      <a:headEnd type="none" w="med" len="med"/>
                      <a:tailEnd type="none" w="med" len="med"/>
                    </a:lnL>
                    <a:lnR cap="flat">
                      <a:noFill/>
                    </a:lnR>
                    <a:lnT w="12700" cap="flat" cmpd="sng" algn="ctr">
                      <a:solidFill>
                        <a:schemeClr val="bg1"/>
                      </a:solidFill>
                      <a:prstDash val="solid"/>
                      <a:round/>
                      <a:headEnd type="none" w="med" len="med"/>
                      <a:tailEnd type="none" w="med" len="med"/>
                    </a:lnT>
                    <a:lnB cap="flat">
                      <a:noFill/>
                    </a:lnB>
                    <a:lnTlToBr>
                      <a:noFill/>
                    </a:lnTlToBr>
                    <a:lnBlToTr>
                      <a:noFill/>
                    </a:lnBlToTr>
                    <a:solidFill>
                      <a:srgbClr val="6EB344">
                        <a:alpha val="5000"/>
                      </a:srgbClr>
                    </a:solidFill>
                  </a:tcPr>
                </a:tc>
              </a:tr>
            </a:tbl>
          </a:graphicData>
        </a:graphic>
      </p:graphicFrame>
      <p:pic>
        <p:nvPicPr>
          <p:cNvPr id="13" name="Picture 2"/>
          <p:cNvPicPr>
            <a:picLocks noChangeAspect="1" noChangeArrowheads="1"/>
          </p:cNvPicPr>
          <p:nvPr/>
        </p:nvPicPr>
        <p:blipFill>
          <a:blip r:embed="rId2" cstate="print"/>
          <a:srcRect/>
          <a:stretch>
            <a:fillRect/>
          </a:stretch>
        </p:blipFill>
        <p:spPr bwMode="auto">
          <a:xfrm>
            <a:off x="4071942" y="3929058"/>
            <a:ext cx="2178859" cy="150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p:cNvPicPr>
            <a:picLocks noChangeAspect="1" noChangeArrowheads="1"/>
          </p:cNvPicPr>
          <p:nvPr/>
        </p:nvPicPr>
        <p:blipFill>
          <a:blip r:embed="rId3" cstate="print"/>
          <a:srcRect b="13333"/>
          <a:stretch>
            <a:fillRect/>
          </a:stretch>
        </p:blipFill>
        <p:spPr bwMode="auto">
          <a:xfrm>
            <a:off x="4071941" y="6072198"/>
            <a:ext cx="2286017" cy="15695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Номер слайда 7"/>
          <p:cNvSpPr>
            <a:spLocks noGrp="1"/>
          </p:cNvSpPr>
          <p:nvPr>
            <p:ph type="sldNum" sz="quarter" idx="12"/>
          </p:nvPr>
        </p:nvSpPr>
        <p:spPr/>
        <p:txBody>
          <a:bodyPr/>
          <a:lstStyle/>
          <a:p>
            <a:fld id="{73C111CA-5F9D-4A16-AC81-992D7480F4EC}" type="slidenum">
              <a:rPr lang="ru-RU" smtClean="0"/>
              <a:pPr/>
              <a:t>18</a:t>
            </a:fld>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214282"/>
            <a:ext cx="5000636" cy="1524000"/>
          </a:xfrm>
        </p:spPr>
        <p:txBody>
          <a:bodyPr>
            <a:normAutofit/>
          </a:bodyPr>
          <a:lstStyle/>
          <a:p>
            <a:pPr algn="l"/>
            <a:r>
              <a:rPr lang="ru-RU" sz="1600" dirty="0" smtClean="0">
                <a:solidFill>
                  <a:schemeClr val="accent3">
                    <a:lumMod val="50000"/>
                  </a:schemeClr>
                </a:solidFill>
              </a:rPr>
              <a:t>Ближайшее окружение</a:t>
            </a:r>
            <a:endParaRPr lang="ru-RU" sz="1600" dirty="0">
              <a:solidFill>
                <a:schemeClr val="accent3">
                  <a:lumMod val="50000"/>
                </a:schemeClr>
              </a:solidFill>
            </a:endParaRPr>
          </a:p>
        </p:txBody>
      </p:sp>
      <p:sp>
        <p:nvSpPr>
          <p:cNvPr id="3" name="Содержимое 2"/>
          <p:cNvSpPr>
            <a:spLocks noGrp="1"/>
          </p:cNvSpPr>
          <p:nvPr>
            <p:ph idx="1"/>
          </p:nvPr>
        </p:nvSpPr>
        <p:spPr>
          <a:xfrm>
            <a:off x="357166" y="1428728"/>
            <a:ext cx="2428892" cy="7349900"/>
          </a:xfrm>
        </p:spPr>
        <p:txBody>
          <a:bodyPr>
            <a:normAutofit fontScale="92500" lnSpcReduction="10000"/>
          </a:bodyPr>
          <a:lstStyle/>
          <a:p>
            <a:pPr marL="0" indent="324000" algn="just">
              <a:lnSpc>
                <a:spcPct val="160000"/>
              </a:lnSpc>
              <a:spcBef>
                <a:spcPts val="0"/>
              </a:spcBef>
            </a:pPr>
            <a:r>
              <a:rPr lang="ru-RU" sz="1300" dirty="0" smtClean="0">
                <a:cs typeface="Arial" pitchFamily="34" charset="0"/>
              </a:rPr>
              <a:t>Всеволожский район является лидером среди регионов РФ по привлечению инвестиций. Численность населения района составляет 207 500 человек (12.7% от общей численности населения</a:t>
            </a:r>
            <a:r>
              <a:rPr lang="en-US" sz="1300" dirty="0" smtClean="0">
                <a:cs typeface="Arial" pitchFamily="34" charset="0"/>
              </a:rPr>
              <a:t> </a:t>
            </a:r>
            <a:r>
              <a:rPr lang="ru-RU" sz="1300" dirty="0" smtClean="0">
                <a:cs typeface="Arial" pitchFamily="34" charset="0"/>
              </a:rPr>
              <a:t>Ленинградской области);</a:t>
            </a:r>
            <a:endParaRPr lang="en-US" sz="1300" dirty="0" smtClean="0">
              <a:cs typeface="Arial" pitchFamily="34" charset="0"/>
            </a:endParaRPr>
          </a:p>
          <a:p>
            <a:pPr marL="0" indent="324000" algn="just">
              <a:lnSpc>
                <a:spcPct val="160000"/>
              </a:lnSpc>
              <a:spcBef>
                <a:spcPts val="0"/>
              </a:spcBef>
            </a:pPr>
            <a:r>
              <a:rPr lang="ru-RU" sz="1300" dirty="0" smtClean="0">
                <a:cs typeface="Arial" pitchFamily="34" charset="0"/>
              </a:rPr>
              <a:t>Ближайшим к участку районом города</a:t>
            </a:r>
            <a:r>
              <a:rPr lang="en-US" sz="1300" dirty="0" smtClean="0">
                <a:cs typeface="Arial" pitchFamily="34" charset="0"/>
              </a:rPr>
              <a:t> </a:t>
            </a:r>
            <a:r>
              <a:rPr lang="ru-RU" sz="1300" dirty="0" smtClean="0">
                <a:cs typeface="Arial" pitchFamily="34" charset="0"/>
              </a:rPr>
              <a:t>является Невский район</a:t>
            </a:r>
            <a:r>
              <a:rPr lang="en-US" sz="1300" dirty="0" smtClean="0">
                <a:cs typeface="Arial" pitchFamily="34" charset="0"/>
              </a:rPr>
              <a:t> </a:t>
            </a:r>
            <a:r>
              <a:rPr lang="ru-RU" sz="1300" dirty="0" smtClean="0">
                <a:cs typeface="Arial" pitchFamily="34" charset="0"/>
              </a:rPr>
              <a:t>(на расстоянии 1 км от границы участка). Численность населения района на 2008 год - 428 000 человек</a:t>
            </a:r>
            <a:r>
              <a:rPr lang="en-US" sz="1300" dirty="0" smtClean="0">
                <a:cs typeface="Arial" pitchFamily="34" charset="0"/>
              </a:rPr>
              <a:t> (</a:t>
            </a:r>
            <a:r>
              <a:rPr lang="ru-RU" sz="1300" dirty="0" smtClean="0">
                <a:cs typeface="Arial" pitchFamily="34" charset="0"/>
              </a:rPr>
              <a:t>около 9,6% общей численности населения Санкт-Петербурга</a:t>
            </a:r>
            <a:r>
              <a:rPr lang="en-US" sz="1300" dirty="0" smtClean="0">
                <a:cs typeface="Arial" pitchFamily="34" charset="0"/>
              </a:rPr>
              <a:t>)</a:t>
            </a:r>
            <a:r>
              <a:rPr lang="ru-RU" sz="1300" dirty="0" smtClean="0">
                <a:cs typeface="Arial" pitchFamily="34" charset="0"/>
              </a:rPr>
              <a:t>;</a:t>
            </a:r>
          </a:p>
          <a:p>
            <a:pPr marL="0" indent="324000" algn="just">
              <a:lnSpc>
                <a:spcPct val="160000"/>
              </a:lnSpc>
              <a:spcBef>
                <a:spcPts val="0"/>
              </a:spcBef>
            </a:pPr>
            <a:r>
              <a:rPr lang="ru-RU" sz="1300" dirty="0" smtClean="0">
                <a:cs typeface="Arial" pitchFamily="34" charset="0"/>
              </a:rPr>
              <a:t>Ближайшие жилые кварталы </a:t>
            </a:r>
            <a:r>
              <a:rPr lang="en-US" sz="1300" dirty="0" smtClean="0">
                <a:cs typeface="Arial" pitchFamily="34" charset="0"/>
              </a:rPr>
              <a:t> </a:t>
            </a:r>
            <a:r>
              <a:rPr lang="ru-RU" sz="1300" dirty="0" smtClean="0">
                <a:cs typeface="Arial" pitchFamily="34" charset="0"/>
              </a:rPr>
              <a:t>расположены на Октябрьской набережной в 1,2 км от участка;</a:t>
            </a:r>
          </a:p>
          <a:p>
            <a:pPr marL="0" indent="324000" algn="just">
              <a:lnSpc>
                <a:spcPct val="160000"/>
              </a:lnSpc>
              <a:spcBef>
                <a:spcPts val="0"/>
              </a:spcBef>
            </a:pPr>
            <a:r>
              <a:rPr lang="ru-RU" sz="1300" dirty="0" smtClean="0">
                <a:cs typeface="Arial" charset="0"/>
              </a:rPr>
              <a:t>Проект находится рядом с индустриальным и жилым районом «Уткина Заводь»</a:t>
            </a:r>
            <a:r>
              <a:rPr lang="en-US" sz="1300" dirty="0" smtClean="0"/>
              <a:t>;</a:t>
            </a:r>
          </a:p>
          <a:p>
            <a:pPr marL="0" indent="324000" algn="just">
              <a:lnSpc>
                <a:spcPct val="160000"/>
              </a:lnSpc>
              <a:spcBef>
                <a:spcPts val="0"/>
              </a:spcBef>
              <a:defRPr/>
            </a:pPr>
            <a:r>
              <a:rPr lang="ru-RU" sz="1300" dirty="0" smtClean="0">
                <a:cs typeface="Arial" pitchFamily="34" charset="0"/>
              </a:rPr>
              <a:t>Граничит с лесопарковой территорией (Невский Лесопарк) на северо-востоке;</a:t>
            </a:r>
          </a:p>
          <a:p>
            <a:pPr marL="0" indent="324000" algn="just">
              <a:lnSpc>
                <a:spcPct val="160000"/>
              </a:lnSpc>
              <a:spcBef>
                <a:spcPts val="0"/>
              </a:spcBef>
            </a:pPr>
            <a:endParaRPr lang="ru-RU" sz="1300" dirty="0" smtClean="0">
              <a:solidFill>
                <a:schemeClr val="accent3">
                  <a:lumMod val="50000"/>
                </a:schemeClr>
              </a:solidFill>
              <a:cs typeface="Arial" pitchFamily="34" charset="0"/>
            </a:endParaRPr>
          </a:p>
        </p:txBody>
      </p:sp>
      <p:pic>
        <p:nvPicPr>
          <p:cNvPr id="4" name="Рисунок 3" descr="ближайщее окрудение (Small).png"/>
          <p:cNvPicPr>
            <a:picLocks noChangeAspect="1"/>
          </p:cNvPicPr>
          <p:nvPr/>
        </p:nvPicPr>
        <p:blipFill>
          <a:blip r:embed="rId2" cstate="print"/>
          <a:stretch>
            <a:fillRect/>
          </a:stretch>
        </p:blipFill>
        <p:spPr>
          <a:xfrm>
            <a:off x="3000372" y="1428728"/>
            <a:ext cx="3380282" cy="3786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3071810" y="5786446"/>
            <a:ext cx="3071834" cy="2160591"/>
          </a:xfrm>
          <a:prstGeom prst="rect">
            <a:avLst/>
          </a:prstGeom>
        </p:spPr>
        <p:txBody>
          <a:bodyPr wrap="square">
            <a:spAutoFit/>
          </a:bodyPr>
          <a:lstStyle/>
          <a:p>
            <a:pPr indent="324000" algn="just">
              <a:lnSpc>
                <a:spcPct val="160000"/>
              </a:lnSpc>
              <a:buFont typeface="Arial" pitchFamily="34" charset="0"/>
              <a:buChar char="•"/>
              <a:defRPr/>
            </a:pPr>
            <a:r>
              <a:rPr lang="ru-RU" sz="1200" dirty="0" smtClean="0">
                <a:cs typeface="Arial" pitchFamily="34" charset="0"/>
              </a:rPr>
              <a:t>Также граничит с </a:t>
            </a:r>
            <a:r>
              <a:rPr lang="ru-RU" sz="1200" dirty="0" err="1" smtClean="0">
                <a:cs typeface="Arial" pitchFamily="34" charset="0"/>
              </a:rPr>
              <a:t>с\х</a:t>
            </a:r>
            <a:r>
              <a:rPr lang="ru-RU" sz="1200" dirty="0" smtClean="0">
                <a:cs typeface="Arial" pitchFamily="34" charset="0"/>
              </a:rPr>
              <a:t> землями на юго-востоке (включая земли племенного завода «</a:t>
            </a:r>
            <a:r>
              <a:rPr lang="ru-RU" sz="1200" dirty="0" err="1" smtClean="0">
                <a:cs typeface="Arial" pitchFamily="34" charset="0"/>
              </a:rPr>
              <a:t>Приневское</a:t>
            </a:r>
            <a:r>
              <a:rPr lang="ru-RU" sz="1200" dirty="0" smtClean="0">
                <a:cs typeface="Arial" pitchFamily="34" charset="0"/>
              </a:rPr>
              <a:t>»); </a:t>
            </a:r>
          </a:p>
          <a:p>
            <a:pPr indent="324000" algn="just">
              <a:lnSpc>
                <a:spcPct val="160000"/>
              </a:lnSpc>
              <a:buFont typeface="Arial" pitchFamily="34" charset="0"/>
              <a:buChar char="•"/>
              <a:defRPr/>
            </a:pPr>
            <a:r>
              <a:rPr lang="ru-RU" sz="1200" dirty="0" smtClean="0">
                <a:cs typeface="Arial" pitchFamily="34" charset="0"/>
              </a:rPr>
              <a:t>На противоположной стороне КАД на расстоянии 200 м и 2,5 км соответственно, размещаются складские комплексы </a:t>
            </a:r>
            <a:r>
              <a:rPr lang="en-US" sz="1200" dirty="0" smtClean="0">
                <a:cs typeface="Arial" pitchFamily="34" charset="0"/>
              </a:rPr>
              <a:t>(</a:t>
            </a:r>
            <a:r>
              <a:rPr lang="ru-RU" sz="1200" dirty="0" smtClean="0">
                <a:cs typeface="Arial" pitchFamily="34" charset="0"/>
              </a:rPr>
              <a:t>«</a:t>
            </a:r>
            <a:r>
              <a:rPr lang="en-US" sz="1200" dirty="0" smtClean="0">
                <a:cs typeface="Arial" pitchFamily="34" charset="0"/>
              </a:rPr>
              <a:t>MLP </a:t>
            </a:r>
            <a:r>
              <a:rPr lang="ru-RU" sz="1200" dirty="0" smtClean="0">
                <a:cs typeface="Arial" pitchFamily="34" charset="0"/>
              </a:rPr>
              <a:t>Уткина Заводь»).</a:t>
            </a:r>
          </a:p>
        </p:txBody>
      </p:sp>
      <p:sp>
        <p:nvSpPr>
          <p:cNvPr id="8" name="Номер слайда 7"/>
          <p:cNvSpPr>
            <a:spLocks noGrp="1"/>
          </p:cNvSpPr>
          <p:nvPr>
            <p:ph type="sldNum" sz="quarter" idx="12"/>
          </p:nvPr>
        </p:nvSpPr>
        <p:spPr/>
        <p:txBody>
          <a:bodyPr/>
          <a:lstStyle/>
          <a:p>
            <a:fld id="{73C111CA-5F9D-4A16-AC81-992D7480F4EC}" type="slidenum">
              <a:rPr lang="ru-RU" smtClean="0"/>
              <a:pPr/>
              <a:t>19</a:t>
            </a:fld>
            <a:endParaRPr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500042" y="571472"/>
          <a:ext cx="5857916" cy="7643872"/>
        </p:xfrm>
        <a:graphic>
          <a:graphicData uri="http://schemas.openxmlformats.org/drawingml/2006/table">
            <a:tbl>
              <a:tblPr firstRow="1" bandRow="1">
                <a:tableStyleId>{C083E6E3-FA7D-4D7B-A595-EF9225AFEA82}</a:tableStyleId>
              </a:tblPr>
              <a:tblGrid>
                <a:gridCol w="915305"/>
                <a:gridCol w="4027347"/>
                <a:gridCol w="915264"/>
              </a:tblGrid>
              <a:tr h="405274">
                <a:tc gridSpan="2">
                  <a:txBody>
                    <a:bodyPr/>
                    <a:lstStyle/>
                    <a:p>
                      <a:pPr algn="l"/>
                      <a:r>
                        <a:rPr lang="ru-RU" sz="1600" dirty="0" smtClean="0">
                          <a:solidFill>
                            <a:schemeClr val="tx1"/>
                          </a:solidFill>
                        </a:rPr>
                        <a:t>Содержание</a:t>
                      </a:r>
                      <a:endParaRPr lang="ru-RU" sz="1600" dirty="0">
                        <a:solidFill>
                          <a:schemeClr val="tx1"/>
                        </a:solidFill>
                      </a:endParaRPr>
                    </a:p>
                  </a:txBody>
                  <a:tcPr/>
                </a:tc>
                <a:tc hMerge="1">
                  <a:txBody>
                    <a:bodyPr/>
                    <a:lstStyle/>
                    <a:p>
                      <a:endParaRPr lang="ru-RU" sz="1200" dirty="0"/>
                    </a:p>
                  </a:txBody>
                  <a:tcPr/>
                </a:tc>
                <a:tc>
                  <a:txBody>
                    <a:bodyPr/>
                    <a:lstStyle/>
                    <a:p>
                      <a:r>
                        <a:rPr lang="ru-RU" sz="1600" dirty="0" smtClean="0"/>
                        <a:t>№</a:t>
                      </a:r>
                      <a:endParaRPr lang="ru-RU" sz="1600" dirty="0"/>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Введение</a:t>
                      </a:r>
                      <a:endParaRPr lang="ru-RU" sz="1200" dirty="0">
                        <a:solidFill>
                          <a:schemeClr val="tx1"/>
                        </a:solidFill>
                      </a:endParaRPr>
                    </a:p>
                  </a:txBody>
                  <a:tcPr/>
                </a:tc>
                <a:tc>
                  <a:txBody>
                    <a:bodyPr/>
                    <a:lstStyle/>
                    <a:p>
                      <a:r>
                        <a:rPr lang="ru-RU" sz="1200" dirty="0" smtClean="0">
                          <a:solidFill>
                            <a:schemeClr val="tx1"/>
                          </a:solidFill>
                        </a:rPr>
                        <a:t>5</a:t>
                      </a:r>
                      <a:endParaRPr lang="ru-RU" sz="1200" dirty="0">
                        <a:solidFill>
                          <a:schemeClr val="tx1"/>
                        </a:solidFill>
                      </a:endParaRPr>
                    </a:p>
                  </a:txBody>
                  <a:tcPr/>
                </a:tc>
              </a:tr>
              <a:tr h="444377">
                <a:tc>
                  <a:txBody>
                    <a:bodyPr/>
                    <a:lstStyle/>
                    <a:p>
                      <a:r>
                        <a:rPr lang="ru-RU" sz="1200" b="1" u="sng" dirty="0" smtClean="0">
                          <a:solidFill>
                            <a:schemeClr val="tx1"/>
                          </a:solidFill>
                        </a:rPr>
                        <a:t>Глава 1</a:t>
                      </a:r>
                      <a:endParaRPr lang="ru-RU" sz="1200" b="1" u="sng" dirty="0">
                        <a:solidFill>
                          <a:schemeClr val="tx1"/>
                        </a:solidFill>
                      </a:endParaRPr>
                    </a:p>
                  </a:txBody>
                  <a:tcPr/>
                </a:tc>
                <a:tc>
                  <a:txBody>
                    <a:bodyPr/>
                    <a:lstStyle/>
                    <a:p>
                      <a:r>
                        <a:rPr lang="en-US" sz="1200" b="1" u="sng" dirty="0" smtClean="0">
                          <a:solidFill>
                            <a:schemeClr val="tx1"/>
                          </a:solidFill>
                        </a:rPr>
                        <a:t>Outlet</a:t>
                      </a:r>
                      <a:r>
                        <a:rPr lang="en-US" sz="1200" b="1" u="sng" baseline="0" dirty="0" smtClean="0">
                          <a:solidFill>
                            <a:schemeClr val="tx1"/>
                          </a:solidFill>
                        </a:rPr>
                        <a:t> </a:t>
                      </a:r>
                      <a:r>
                        <a:rPr lang="ru-RU" sz="1200" b="1" u="sng" baseline="0" dirty="0" smtClean="0">
                          <a:solidFill>
                            <a:schemeClr val="tx1"/>
                          </a:solidFill>
                        </a:rPr>
                        <a:t>центр «Утка»</a:t>
                      </a:r>
                      <a:endParaRPr lang="ru-RU" sz="1200" b="1" u="sng" dirty="0">
                        <a:solidFill>
                          <a:schemeClr val="tx1"/>
                        </a:solidFill>
                      </a:endParaRPr>
                    </a:p>
                  </a:txBody>
                  <a:tcPr/>
                </a:tc>
                <a:tc>
                  <a:txBody>
                    <a:bodyPr/>
                    <a:lstStyle/>
                    <a:p>
                      <a:r>
                        <a:rPr lang="ru-RU" sz="1200" dirty="0" smtClean="0">
                          <a:solidFill>
                            <a:schemeClr val="tx1"/>
                          </a:solidFill>
                        </a:rPr>
                        <a:t>6</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Описание </a:t>
                      </a:r>
                      <a:r>
                        <a:rPr lang="en-US" sz="1200" dirty="0" smtClean="0">
                          <a:solidFill>
                            <a:schemeClr val="tx1"/>
                          </a:solidFill>
                        </a:rPr>
                        <a:t>outlet </a:t>
                      </a:r>
                      <a:r>
                        <a:rPr lang="ru-RU" sz="1200" dirty="0" smtClean="0">
                          <a:solidFill>
                            <a:schemeClr val="tx1"/>
                          </a:solidFill>
                        </a:rPr>
                        <a:t>центра</a:t>
                      </a:r>
                      <a:r>
                        <a:rPr lang="ru-RU" sz="1200" baseline="0" dirty="0" smtClean="0">
                          <a:solidFill>
                            <a:schemeClr val="tx1"/>
                          </a:solidFill>
                        </a:rPr>
                        <a:t> </a:t>
                      </a:r>
                      <a:endParaRPr lang="ru-RU" sz="1200" dirty="0">
                        <a:solidFill>
                          <a:schemeClr val="tx1"/>
                        </a:solidFill>
                      </a:endParaRPr>
                    </a:p>
                  </a:txBody>
                  <a:tcPr/>
                </a:tc>
                <a:tc>
                  <a:txBody>
                    <a:bodyPr/>
                    <a:lstStyle/>
                    <a:p>
                      <a:r>
                        <a:rPr lang="ru-RU" sz="1200" dirty="0" smtClean="0">
                          <a:solidFill>
                            <a:schemeClr val="tx1"/>
                          </a:solidFill>
                        </a:rPr>
                        <a:t>7</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Финансовые показатели</a:t>
                      </a:r>
                      <a:endParaRPr lang="ru-RU" sz="1200" dirty="0">
                        <a:solidFill>
                          <a:schemeClr val="tx1"/>
                        </a:solidFill>
                      </a:endParaRPr>
                    </a:p>
                  </a:txBody>
                  <a:tcPr/>
                </a:tc>
                <a:tc>
                  <a:txBody>
                    <a:bodyPr/>
                    <a:lstStyle/>
                    <a:p>
                      <a:r>
                        <a:rPr lang="ru-RU" sz="1200" dirty="0" smtClean="0">
                          <a:solidFill>
                            <a:schemeClr val="tx1"/>
                          </a:solidFill>
                        </a:rPr>
                        <a:t>8</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Условия</a:t>
                      </a:r>
                      <a:r>
                        <a:rPr lang="ru-RU" sz="1200" baseline="0" dirty="0" smtClean="0">
                          <a:solidFill>
                            <a:schemeClr val="tx1"/>
                          </a:solidFill>
                        </a:rPr>
                        <a:t> партнерских отношений</a:t>
                      </a:r>
                      <a:endParaRPr lang="ru-RU" sz="1200" dirty="0">
                        <a:solidFill>
                          <a:schemeClr val="tx1"/>
                        </a:solidFill>
                      </a:endParaRPr>
                    </a:p>
                  </a:txBody>
                  <a:tcPr/>
                </a:tc>
                <a:tc>
                  <a:txBody>
                    <a:bodyPr/>
                    <a:lstStyle/>
                    <a:p>
                      <a:r>
                        <a:rPr lang="ru-RU" sz="1200" dirty="0" smtClean="0">
                          <a:solidFill>
                            <a:schemeClr val="tx1"/>
                          </a:solidFill>
                        </a:rPr>
                        <a:t>9</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Расположение</a:t>
                      </a:r>
                      <a:r>
                        <a:rPr lang="ru-RU" sz="1200" baseline="0" dirty="0" smtClean="0">
                          <a:solidFill>
                            <a:schemeClr val="tx1"/>
                          </a:solidFill>
                        </a:rPr>
                        <a:t> участка</a:t>
                      </a:r>
                      <a:endParaRPr lang="ru-RU" sz="1200" dirty="0">
                        <a:solidFill>
                          <a:schemeClr val="tx1"/>
                        </a:solidFill>
                      </a:endParaRPr>
                    </a:p>
                  </a:txBody>
                  <a:tcPr/>
                </a:tc>
                <a:tc>
                  <a:txBody>
                    <a:bodyPr/>
                    <a:lstStyle/>
                    <a:p>
                      <a:r>
                        <a:rPr lang="ru-RU" sz="1200" dirty="0" smtClean="0">
                          <a:solidFill>
                            <a:schemeClr val="tx1"/>
                          </a:solidFill>
                        </a:rPr>
                        <a:t>13</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Характеристики </a:t>
                      </a:r>
                      <a:r>
                        <a:rPr lang="en-US" sz="1200" dirty="0" smtClean="0">
                          <a:solidFill>
                            <a:schemeClr val="tx1"/>
                          </a:solidFill>
                        </a:rPr>
                        <a:t>outlet</a:t>
                      </a:r>
                      <a:r>
                        <a:rPr lang="en-US" sz="1200" baseline="0" dirty="0" smtClean="0">
                          <a:solidFill>
                            <a:schemeClr val="tx1"/>
                          </a:solidFill>
                        </a:rPr>
                        <a:t> </a:t>
                      </a:r>
                      <a:r>
                        <a:rPr lang="ru-RU" sz="1200" baseline="0" dirty="0" smtClean="0">
                          <a:solidFill>
                            <a:schemeClr val="tx1"/>
                          </a:solidFill>
                        </a:rPr>
                        <a:t>центра </a:t>
                      </a:r>
                      <a:endParaRPr lang="ru-RU" sz="1200" dirty="0">
                        <a:solidFill>
                          <a:schemeClr val="tx1"/>
                        </a:solidFill>
                      </a:endParaRPr>
                    </a:p>
                  </a:txBody>
                  <a:tcPr/>
                </a:tc>
                <a:tc>
                  <a:txBody>
                    <a:bodyPr/>
                    <a:lstStyle/>
                    <a:p>
                      <a:r>
                        <a:rPr lang="ru-RU" sz="1200" dirty="0" smtClean="0">
                          <a:solidFill>
                            <a:schemeClr val="tx1"/>
                          </a:solidFill>
                        </a:rPr>
                        <a:t>14</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Планировочные решения</a:t>
                      </a:r>
                      <a:endParaRPr lang="ru-RU" sz="1200" dirty="0">
                        <a:solidFill>
                          <a:schemeClr val="tx1"/>
                        </a:solidFill>
                      </a:endParaRPr>
                    </a:p>
                  </a:txBody>
                  <a:tcPr/>
                </a:tc>
                <a:tc>
                  <a:txBody>
                    <a:bodyPr/>
                    <a:lstStyle/>
                    <a:p>
                      <a:r>
                        <a:rPr lang="ru-RU" sz="1200" dirty="0" smtClean="0">
                          <a:solidFill>
                            <a:schemeClr val="tx1"/>
                          </a:solidFill>
                        </a:rPr>
                        <a:t>15</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Зона охвата и группы потребителей</a:t>
                      </a:r>
                      <a:endParaRPr lang="ru-RU" sz="1200" dirty="0">
                        <a:solidFill>
                          <a:schemeClr val="tx1"/>
                        </a:solidFill>
                      </a:endParaRPr>
                    </a:p>
                  </a:txBody>
                  <a:tcPr/>
                </a:tc>
                <a:tc>
                  <a:txBody>
                    <a:bodyPr/>
                    <a:lstStyle/>
                    <a:p>
                      <a:r>
                        <a:rPr lang="ru-RU" sz="1200" dirty="0" smtClean="0">
                          <a:solidFill>
                            <a:schemeClr val="tx1"/>
                          </a:solidFill>
                        </a:rPr>
                        <a:t>17</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Ближайшее окружение</a:t>
                      </a:r>
                      <a:endParaRPr lang="ru-RU" sz="1200" dirty="0">
                        <a:solidFill>
                          <a:schemeClr val="tx1"/>
                        </a:solidFill>
                      </a:endParaRPr>
                    </a:p>
                  </a:txBody>
                  <a:tcPr/>
                </a:tc>
                <a:tc>
                  <a:txBody>
                    <a:bodyPr/>
                    <a:lstStyle/>
                    <a:p>
                      <a:r>
                        <a:rPr lang="ru-RU" sz="1200" dirty="0" smtClean="0">
                          <a:solidFill>
                            <a:schemeClr val="tx1"/>
                          </a:solidFill>
                        </a:rPr>
                        <a:t>19</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Транспортная доступность</a:t>
                      </a:r>
                      <a:endParaRPr lang="ru-RU" sz="1200" dirty="0">
                        <a:solidFill>
                          <a:schemeClr val="tx1"/>
                        </a:solidFill>
                      </a:endParaRPr>
                    </a:p>
                  </a:txBody>
                  <a:tcPr/>
                </a:tc>
                <a:tc>
                  <a:txBody>
                    <a:bodyPr/>
                    <a:lstStyle/>
                    <a:p>
                      <a:r>
                        <a:rPr lang="ru-RU" sz="1200" dirty="0" smtClean="0">
                          <a:solidFill>
                            <a:schemeClr val="tx1"/>
                          </a:solidFill>
                        </a:rPr>
                        <a:t>20</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Преимущества </a:t>
                      </a:r>
                      <a:endParaRPr lang="ru-RU" sz="1200" dirty="0">
                        <a:solidFill>
                          <a:schemeClr val="tx1"/>
                        </a:solidFill>
                      </a:endParaRPr>
                    </a:p>
                  </a:txBody>
                  <a:tcPr/>
                </a:tc>
                <a:tc>
                  <a:txBody>
                    <a:bodyPr/>
                    <a:lstStyle/>
                    <a:p>
                      <a:r>
                        <a:rPr lang="ru-RU" sz="1200" dirty="0" smtClean="0">
                          <a:solidFill>
                            <a:schemeClr val="tx1"/>
                          </a:solidFill>
                        </a:rPr>
                        <a:t>22</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Маркетинговая концепция</a:t>
                      </a:r>
                      <a:endParaRPr lang="ru-RU" sz="1200" dirty="0">
                        <a:solidFill>
                          <a:schemeClr val="tx1"/>
                        </a:solidFill>
                      </a:endParaRPr>
                    </a:p>
                  </a:txBody>
                  <a:tcPr/>
                </a:tc>
                <a:tc>
                  <a:txBody>
                    <a:bodyPr/>
                    <a:lstStyle/>
                    <a:p>
                      <a:r>
                        <a:rPr lang="ru-RU" sz="1200" dirty="0" smtClean="0">
                          <a:solidFill>
                            <a:schemeClr val="tx1"/>
                          </a:solidFill>
                        </a:rPr>
                        <a:t>23</a:t>
                      </a:r>
                      <a:endParaRPr lang="ru-RU" sz="1200" dirty="0">
                        <a:solidFill>
                          <a:schemeClr val="tx1"/>
                        </a:solidFill>
                      </a:endParaRPr>
                    </a:p>
                  </a:txBody>
                  <a:tcPr/>
                </a:tc>
              </a:tr>
              <a:tr h="552649">
                <a:tc>
                  <a:txBody>
                    <a:bodyPr/>
                    <a:lstStyle/>
                    <a:p>
                      <a:endParaRPr lang="ru-RU" sz="1200" dirty="0">
                        <a:solidFill>
                          <a:schemeClr val="tx1"/>
                        </a:solidFill>
                      </a:endParaRPr>
                    </a:p>
                  </a:txBody>
                  <a:tcPr/>
                </a:tc>
                <a:tc>
                  <a:txBody>
                    <a:bodyPr/>
                    <a:lstStyle/>
                    <a:p>
                      <a:r>
                        <a:rPr lang="ru-RU" sz="1200" dirty="0" smtClean="0">
                          <a:solidFill>
                            <a:schemeClr val="tx1"/>
                          </a:solidFill>
                        </a:rPr>
                        <a:t>Требуемый объем технических ресурсов для реализации проекта </a:t>
                      </a:r>
                      <a:r>
                        <a:rPr lang="en-US" sz="1200" dirty="0" smtClean="0">
                          <a:solidFill>
                            <a:schemeClr val="tx1"/>
                          </a:solidFill>
                        </a:rPr>
                        <a:t>outlet </a:t>
                      </a:r>
                      <a:r>
                        <a:rPr lang="ru-RU" sz="1200" dirty="0" smtClean="0">
                          <a:solidFill>
                            <a:schemeClr val="tx1"/>
                          </a:solidFill>
                        </a:rPr>
                        <a:t>центра</a:t>
                      </a:r>
                      <a:endParaRPr lang="ru-RU" sz="1200" dirty="0">
                        <a:solidFill>
                          <a:schemeClr val="tx1"/>
                        </a:solidFill>
                      </a:endParaRPr>
                    </a:p>
                  </a:txBody>
                  <a:tcPr/>
                </a:tc>
                <a:tc>
                  <a:txBody>
                    <a:bodyPr/>
                    <a:lstStyle/>
                    <a:p>
                      <a:r>
                        <a:rPr lang="ru-RU" sz="1200" dirty="0" smtClean="0">
                          <a:solidFill>
                            <a:schemeClr val="tx1"/>
                          </a:solidFill>
                        </a:rPr>
                        <a:t>26</a:t>
                      </a:r>
                      <a:endParaRPr lang="ru-RU" sz="1200" dirty="0">
                        <a:solidFill>
                          <a:schemeClr val="tx1"/>
                        </a:solidFill>
                      </a:endParaRPr>
                    </a:p>
                  </a:txBody>
                  <a:tcPr/>
                </a:tc>
              </a:tr>
              <a:tr h="464671">
                <a:tc>
                  <a:txBody>
                    <a:bodyPr/>
                    <a:lstStyle/>
                    <a:p>
                      <a:endParaRPr lang="ru-RU" sz="1200" dirty="0">
                        <a:solidFill>
                          <a:schemeClr val="tx1"/>
                        </a:solidFill>
                      </a:endParaRPr>
                    </a:p>
                  </a:txBody>
                  <a:tcPr/>
                </a:tc>
                <a:tc>
                  <a:txBody>
                    <a:bodyPr/>
                    <a:lstStyle/>
                    <a:p>
                      <a:r>
                        <a:rPr lang="ru-RU" sz="1200" dirty="0" smtClean="0">
                          <a:solidFill>
                            <a:schemeClr val="tx1"/>
                          </a:solidFill>
                          <a:cs typeface="Arial" pitchFamily="34" charset="0"/>
                        </a:rPr>
                        <a:t>Предлагаемые стилистические и архитектурные решения</a:t>
                      </a:r>
                      <a:endParaRPr lang="ru-RU" sz="1200" dirty="0">
                        <a:solidFill>
                          <a:schemeClr val="tx1"/>
                        </a:solidFill>
                      </a:endParaRPr>
                    </a:p>
                  </a:txBody>
                  <a:tcPr/>
                </a:tc>
                <a:tc>
                  <a:txBody>
                    <a:bodyPr/>
                    <a:lstStyle/>
                    <a:p>
                      <a:r>
                        <a:rPr lang="ru-RU" sz="1200" dirty="0" smtClean="0">
                          <a:solidFill>
                            <a:schemeClr val="tx1"/>
                          </a:solidFill>
                        </a:rPr>
                        <a:t>27</a:t>
                      </a:r>
                      <a:endParaRPr lang="ru-RU" sz="1200" dirty="0">
                        <a:solidFill>
                          <a:schemeClr val="tx1"/>
                        </a:solidFill>
                      </a:endParaRPr>
                    </a:p>
                  </a:txBody>
                  <a:tcPr/>
                </a:tc>
              </a:tr>
              <a:tr h="444377">
                <a:tc>
                  <a:txBody>
                    <a:bodyPr/>
                    <a:lstStyle/>
                    <a:p>
                      <a:endParaRPr lang="ru-RU" sz="1200" dirty="0">
                        <a:solidFill>
                          <a:schemeClr val="tx1"/>
                        </a:solidFill>
                      </a:endParaRPr>
                    </a:p>
                  </a:txBody>
                  <a:tcPr/>
                </a:tc>
                <a:tc>
                  <a:txBody>
                    <a:bodyPr/>
                    <a:lstStyle/>
                    <a:p>
                      <a:r>
                        <a:rPr lang="ru-RU" sz="1200" dirty="0" smtClean="0">
                          <a:solidFill>
                            <a:schemeClr val="tx1"/>
                          </a:solidFill>
                        </a:rPr>
                        <a:t>Название и логотип</a:t>
                      </a:r>
                      <a:endParaRPr lang="ru-RU" sz="1200" dirty="0">
                        <a:solidFill>
                          <a:schemeClr val="tx1"/>
                        </a:solidFill>
                      </a:endParaRPr>
                    </a:p>
                  </a:txBody>
                  <a:tcPr/>
                </a:tc>
                <a:tc>
                  <a:txBody>
                    <a:bodyPr/>
                    <a:lstStyle/>
                    <a:p>
                      <a:r>
                        <a:rPr lang="ru-RU" sz="1200" dirty="0" smtClean="0">
                          <a:solidFill>
                            <a:schemeClr val="tx1"/>
                          </a:solidFill>
                        </a:rPr>
                        <a:t>28</a:t>
                      </a:r>
                      <a:endParaRPr lang="ru-RU" sz="1200" dirty="0">
                        <a:solidFill>
                          <a:schemeClr val="tx1"/>
                        </a:solidFill>
                      </a:endParaRPr>
                    </a:p>
                  </a:txBody>
                  <a:tcPr/>
                </a:tc>
              </a:tr>
            </a:tbl>
          </a:graphicData>
        </a:graphic>
      </p:graphicFrame>
      <p:sp>
        <p:nvSpPr>
          <p:cNvPr id="4" name="Номер слайда 3"/>
          <p:cNvSpPr>
            <a:spLocks noGrp="1"/>
          </p:cNvSpPr>
          <p:nvPr>
            <p:ph type="sldNum" sz="quarter" idx="12"/>
          </p:nvPr>
        </p:nvSpPr>
        <p:spPr/>
        <p:txBody>
          <a:bodyPr/>
          <a:lstStyle/>
          <a:p>
            <a:fld id="{73C111CA-5F9D-4A16-AC81-992D7480F4EC}" type="slidenum">
              <a:rPr lang="ru-RU" smtClean="0"/>
              <a:pPr/>
              <a:t>2</a:t>
            </a:fld>
            <a:endParaRPr lang="ru-RU"/>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42" y="5214910"/>
            <a:ext cx="6143668" cy="3929090"/>
          </a:xfrm>
        </p:spPr>
        <p:txBody>
          <a:bodyPr>
            <a:normAutofit/>
          </a:bodyPr>
          <a:lstStyle/>
          <a:p>
            <a:pPr marL="0" indent="324000" algn="just">
              <a:lnSpc>
                <a:spcPct val="150000"/>
              </a:lnSpc>
              <a:spcBef>
                <a:spcPts val="0"/>
              </a:spcBef>
              <a:buNone/>
            </a:pPr>
            <a:r>
              <a:rPr lang="ru-RU" sz="1200" b="1" u="sng" dirty="0" smtClean="0"/>
              <a:t>Близлежащие к проекту транспортные артерии города и области:</a:t>
            </a:r>
          </a:p>
          <a:p>
            <a:pPr marL="0" indent="324000" algn="just">
              <a:lnSpc>
                <a:spcPct val="150000"/>
              </a:lnSpc>
              <a:spcBef>
                <a:spcPts val="0"/>
              </a:spcBef>
            </a:pPr>
            <a:r>
              <a:rPr lang="ru-RU" sz="1200" b="1" dirty="0" smtClean="0"/>
              <a:t>КАД (60 м). </a:t>
            </a:r>
            <a:r>
              <a:rPr lang="ru-RU" sz="1200" dirty="0" smtClean="0"/>
              <a:t>Располагается правобережная развязка Большого Обуховского (вантового) моста и КАД ;</a:t>
            </a:r>
          </a:p>
          <a:p>
            <a:pPr marL="0" indent="324000" algn="just">
              <a:lnSpc>
                <a:spcPct val="150000"/>
              </a:lnSpc>
              <a:spcBef>
                <a:spcPts val="0"/>
              </a:spcBef>
            </a:pPr>
            <a:r>
              <a:rPr lang="ru-RU" sz="1200" b="1" dirty="0" smtClean="0"/>
              <a:t>Октябрьская набережная (550 м). </a:t>
            </a:r>
            <a:r>
              <a:rPr lang="ru-RU" sz="1200" dirty="0" smtClean="0"/>
              <a:t>Одна из главных магистралей, соединяющих Невский и Всеволожский районы;</a:t>
            </a:r>
          </a:p>
          <a:p>
            <a:pPr marL="0" indent="324000" algn="just">
              <a:lnSpc>
                <a:spcPct val="150000"/>
              </a:lnSpc>
              <a:spcBef>
                <a:spcPts val="0"/>
              </a:spcBef>
            </a:pPr>
            <a:r>
              <a:rPr lang="ru-RU" sz="1200" b="1" dirty="0" smtClean="0"/>
              <a:t>Московское шоссе (8.8 км). </a:t>
            </a:r>
            <a:r>
              <a:rPr lang="ru-RU" sz="1200" dirty="0" smtClean="0"/>
              <a:t>Федеральная трасса, соединяющая две столицы Москву и Санкт-Петербург;</a:t>
            </a:r>
          </a:p>
          <a:p>
            <a:pPr marL="0" indent="324000" algn="just">
              <a:lnSpc>
                <a:spcPct val="150000"/>
              </a:lnSpc>
              <a:spcBef>
                <a:spcPts val="0"/>
              </a:spcBef>
            </a:pPr>
            <a:r>
              <a:rPr lang="ru-RU" sz="1200" b="1" dirty="0" smtClean="0"/>
              <a:t>Пулковское шоссе (12 км). </a:t>
            </a:r>
            <a:r>
              <a:rPr lang="ru-RU" sz="1200" dirty="0" smtClean="0"/>
              <a:t>Единственный путь, обеспечивающий доступ в</a:t>
            </a:r>
            <a:r>
              <a:rPr lang="ru-RU" sz="1200" b="1" dirty="0" smtClean="0"/>
              <a:t> </a:t>
            </a:r>
            <a:r>
              <a:rPr lang="ru-RU" sz="1200" dirty="0" smtClean="0"/>
              <a:t>город из аэропорта Пулково и транспортный поток с киевского направления;</a:t>
            </a:r>
          </a:p>
          <a:p>
            <a:pPr marL="0" indent="324000" algn="just">
              <a:lnSpc>
                <a:spcPct val="150000"/>
              </a:lnSpc>
              <a:spcBef>
                <a:spcPts val="0"/>
              </a:spcBef>
            </a:pPr>
            <a:r>
              <a:rPr lang="ru-RU" sz="1200" b="1" dirty="0" smtClean="0"/>
              <a:t>Мурманское шоссе (1,5 км). </a:t>
            </a:r>
            <a:r>
              <a:rPr lang="ru-RU" sz="1200" dirty="0" smtClean="0"/>
              <a:t>Является частью федеральной трассы КОЛА (Санкт-Петербург-Мурманск М18, Е105). Это главная трасса, соединяющая Ленинградскую область с Карелией и Мурманской областью.</a:t>
            </a:r>
            <a:endParaRPr lang="ru-RU" sz="3600" dirty="0"/>
          </a:p>
        </p:txBody>
      </p:sp>
      <p:sp>
        <p:nvSpPr>
          <p:cNvPr id="4" name="Заголовок 1"/>
          <p:cNvSpPr txBox="1">
            <a:spLocks/>
          </p:cNvSpPr>
          <p:nvPr/>
        </p:nvSpPr>
        <p:spPr>
          <a:xfrm>
            <a:off x="357166" y="214282"/>
            <a:ext cx="6172200" cy="1524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1600" b="0" i="0" u="none" strike="noStrike" kern="1200" cap="none" spc="0" normalizeH="0" baseline="0" noProof="0" dirty="0" smtClean="0">
                <a:ln>
                  <a:noFill/>
                </a:ln>
                <a:solidFill>
                  <a:schemeClr val="accent3">
                    <a:lumMod val="50000"/>
                  </a:schemeClr>
                </a:solidFill>
                <a:effectLst/>
                <a:uLnTx/>
                <a:uFillTx/>
                <a:latin typeface="+mj-lt"/>
                <a:ea typeface="+mj-ea"/>
                <a:cs typeface="+mj-cs"/>
              </a:rPr>
              <a:t>Транспортная доступность </a:t>
            </a:r>
            <a:endParaRPr kumimoji="0" lang="ru-RU" sz="1600" b="0" i="0" u="none" strike="noStrike" kern="1200" cap="none" spc="0" normalizeH="0" baseline="0" noProof="0" dirty="0">
              <a:ln>
                <a:noFill/>
              </a:ln>
              <a:solidFill>
                <a:schemeClr val="accent3">
                  <a:lumMod val="50000"/>
                </a:schemeClr>
              </a:solidFill>
              <a:effectLst/>
              <a:uLnTx/>
              <a:uFillTx/>
              <a:latin typeface="+mj-lt"/>
              <a:ea typeface="+mj-ea"/>
              <a:cs typeface="+mj-cs"/>
            </a:endParaRPr>
          </a:p>
        </p:txBody>
      </p:sp>
      <p:pic>
        <p:nvPicPr>
          <p:cNvPr id="5" name="Рисунок 4" descr="шоссе new.GIF"/>
          <p:cNvPicPr>
            <a:picLocks noChangeAspect="1"/>
          </p:cNvPicPr>
          <p:nvPr/>
        </p:nvPicPr>
        <p:blipFill>
          <a:blip r:embed="rId2" cstate="print"/>
          <a:stretch>
            <a:fillRect/>
          </a:stretch>
        </p:blipFill>
        <p:spPr>
          <a:xfrm>
            <a:off x="3357561" y="1785918"/>
            <a:ext cx="3103595" cy="292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500042" y="1357290"/>
            <a:ext cx="3429000" cy="506421"/>
          </a:xfrm>
          <a:prstGeom prst="rect">
            <a:avLst/>
          </a:prstGeom>
        </p:spPr>
        <p:txBody>
          <a:bodyPr>
            <a:spAutoFit/>
          </a:bodyPr>
          <a:lstStyle/>
          <a:p>
            <a:pPr>
              <a:lnSpc>
                <a:spcPct val="170000"/>
              </a:lnSpc>
              <a:tabLst>
                <a:tab pos="85725" algn="l"/>
              </a:tabLst>
              <a:defRPr/>
            </a:pPr>
            <a:endParaRPr lang="ru-RU" dirty="0" smtClean="0">
              <a:solidFill>
                <a:schemeClr val="accent3">
                  <a:lumMod val="50000"/>
                </a:schemeClr>
              </a:solidFill>
              <a:cs typeface="Arial" pitchFamily="34" charset="0"/>
            </a:endParaRPr>
          </a:p>
        </p:txBody>
      </p:sp>
      <p:sp>
        <p:nvSpPr>
          <p:cNvPr id="7" name="Прямоугольник 6"/>
          <p:cNvSpPr/>
          <p:nvPr/>
        </p:nvSpPr>
        <p:spPr>
          <a:xfrm>
            <a:off x="500042" y="1285852"/>
            <a:ext cx="2643206" cy="4135619"/>
          </a:xfrm>
          <a:prstGeom prst="rect">
            <a:avLst/>
          </a:prstGeom>
        </p:spPr>
        <p:txBody>
          <a:bodyPr wrap="square">
            <a:spAutoFit/>
          </a:bodyPr>
          <a:lstStyle/>
          <a:p>
            <a:pPr algn="just">
              <a:lnSpc>
                <a:spcPct val="170000"/>
              </a:lnSpc>
              <a:tabLst>
                <a:tab pos="85725" algn="l"/>
              </a:tabLst>
              <a:defRPr/>
            </a:pPr>
            <a:r>
              <a:rPr lang="ru-RU" sz="1200" dirty="0" smtClean="0">
                <a:cs typeface="Arial" pitchFamily="34" charset="0"/>
              </a:rPr>
              <a:t>С точки зрения доступности наш </a:t>
            </a:r>
            <a:r>
              <a:rPr lang="en-US" sz="1200" dirty="0" smtClean="0">
                <a:cs typeface="Arial" pitchFamily="34" charset="0"/>
              </a:rPr>
              <a:t>outlet </a:t>
            </a:r>
            <a:r>
              <a:rPr lang="ru-RU" sz="1200" dirty="0" smtClean="0">
                <a:cs typeface="Arial" pitchFamily="34" charset="0"/>
              </a:rPr>
              <a:t>центр расположен в максимально выгодном месте – вдоль КАД, обеспечивая, таким образом, максимально удобные подъездные пути, как из центра города, так  с отдаленных районов.  Более того вантовый неразводной мост расположенный в визуальной доступности от участка, обеспечивает 24-х часовой трафик.</a:t>
            </a:r>
            <a:r>
              <a:rPr lang="ru-RU" sz="1200" dirty="0" smtClean="0"/>
              <a:t> Время в пути до центра города около </a:t>
            </a:r>
            <a:r>
              <a:rPr lang="ru-RU" sz="1200" b="1" dirty="0" smtClean="0"/>
              <a:t>15-20 минут.</a:t>
            </a:r>
          </a:p>
          <a:p>
            <a:pPr algn="just">
              <a:lnSpc>
                <a:spcPct val="170000"/>
              </a:lnSpc>
              <a:tabLst>
                <a:tab pos="85725" algn="l"/>
              </a:tabLst>
              <a:defRPr/>
            </a:pPr>
            <a:endParaRPr lang="ru-RU" sz="1200" dirty="0" smtClean="0">
              <a:cs typeface="Arial" pitchFamily="34" charset="0"/>
            </a:endParaRPr>
          </a:p>
        </p:txBody>
      </p:sp>
      <p:sp>
        <p:nvSpPr>
          <p:cNvPr id="9" name="Номер слайда 8"/>
          <p:cNvSpPr>
            <a:spLocks noGrp="1"/>
          </p:cNvSpPr>
          <p:nvPr>
            <p:ph type="sldNum" sz="quarter" idx="12"/>
          </p:nvPr>
        </p:nvSpPr>
        <p:spPr/>
        <p:txBody>
          <a:bodyPr/>
          <a:lstStyle/>
          <a:p>
            <a:fld id="{73C111CA-5F9D-4A16-AC81-992D7480F4EC}" type="slidenum">
              <a:rPr lang="ru-RU" smtClean="0"/>
              <a:pPr/>
              <a:t>20</a:t>
            </a:fld>
            <a:endParaRPr lang="ru-RU"/>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66" y="214282"/>
            <a:ext cx="6172200" cy="1524000"/>
          </a:xfrm>
        </p:spPr>
        <p:txBody>
          <a:bodyPr>
            <a:normAutofit/>
          </a:bodyPr>
          <a:lstStyle/>
          <a:p>
            <a:pPr algn="l"/>
            <a:r>
              <a:rPr lang="ru-RU" sz="1600" dirty="0" smtClean="0">
                <a:solidFill>
                  <a:schemeClr val="accent3">
                    <a:lumMod val="50000"/>
                  </a:schemeClr>
                </a:solidFill>
              </a:rPr>
              <a:t>Транспортная доступность</a:t>
            </a:r>
            <a:endParaRPr lang="ru-RU" sz="1600" dirty="0">
              <a:solidFill>
                <a:schemeClr val="accent3">
                  <a:lumMod val="50000"/>
                </a:schemeClr>
              </a:solidFill>
            </a:endParaRPr>
          </a:p>
        </p:txBody>
      </p:sp>
      <p:sp>
        <p:nvSpPr>
          <p:cNvPr id="3" name="Содержимое 2"/>
          <p:cNvSpPr>
            <a:spLocks noGrp="1"/>
          </p:cNvSpPr>
          <p:nvPr>
            <p:ph idx="1"/>
          </p:nvPr>
        </p:nvSpPr>
        <p:spPr>
          <a:xfrm>
            <a:off x="428604" y="1428728"/>
            <a:ext cx="3143272" cy="3500462"/>
          </a:xfrm>
        </p:spPr>
        <p:txBody>
          <a:bodyPr>
            <a:normAutofit fontScale="32500" lnSpcReduction="20000"/>
          </a:bodyPr>
          <a:lstStyle/>
          <a:p>
            <a:pPr marL="0" indent="324000" algn="just">
              <a:lnSpc>
                <a:spcPct val="170000"/>
              </a:lnSpc>
              <a:spcBef>
                <a:spcPts val="0"/>
              </a:spcBef>
              <a:buNone/>
            </a:pPr>
            <a:r>
              <a:rPr lang="ru-RU" sz="3700" dirty="0" smtClean="0">
                <a:cs typeface="Arial" charset="0"/>
              </a:rPr>
              <a:t>На данный момент доступ на участок осуществляется со стороны Октябрьской набережной по Покровской дороге.</a:t>
            </a:r>
          </a:p>
          <a:p>
            <a:pPr marL="0" indent="324000" algn="just">
              <a:lnSpc>
                <a:spcPct val="170000"/>
              </a:lnSpc>
              <a:buFont typeface="Arial" charset="0"/>
              <a:buNone/>
              <a:defRPr/>
            </a:pPr>
            <a:r>
              <a:rPr lang="ru-RU" sz="3700" b="1" dirty="0" smtClean="0">
                <a:cs typeface="Arial" charset="0"/>
              </a:rPr>
              <a:t>Метро:</a:t>
            </a:r>
            <a:endParaRPr lang="en-US" sz="3700" b="1" dirty="0" smtClean="0">
              <a:cs typeface="Arial" charset="0"/>
            </a:endParaRPr>
          </a:p>
          <a:p>
            <a:pPr marL="0" indent="324000" algn="just">
              <a:lnSpc>
                <a:spcPct val="170000"/>
              </a:lnSpc>
              <a:buFont typeface="Arial" charset="0"/>
              <a:buNone/>
              <a:defRPr/>
            </a:pPr>
            <a:r>
              <a:rPr lang="ru-RU" sz="3700" dirty="0" smtClean="0">
                <a:cs typeface="Arial" charset="0"/>
              </a:rPr>
              <a:t>Ближайшие к участку станции метрополитена: Пролетарская – 4,3 км. – 30000 пассажиров в день, Обухово – 4,1 км. – 24 800 пассажиров в день, Рыбацкое – 1,9км. – 35000 пассажиров в день, Ломоносовская – 6,3 км.– 42500 пассажиров в день. Общий пассажиропоток -132300 человек.</a:t>
            </a:r>
            <a:endParaRPr lang="en-US" sz="3700" dirty="0" smtClean="0">
              <a:cs typeface="Arial" charset="0"/>
            </a:endParaRPr>
          </a:p>
          <a:p>
            <a:pPr algn="just">
              <a:lnSpc>
                <a:spcPct val="200000"/>
              </a:lnSpc>
              <a:buFont typeface="Arial" charset="0"/>
              <a:buNone/>
            </a:pPr>
            <a:endParaRPr lang="en-US" sz="2400" dirty="0" smtClean="0">
              <a:cs typeface="Arial" charset="0"/>
            </a:endParaRPr>
          </a:p>
          <a:p>
            <a:pPr marL="0" indent="324000" algn="just">
              <a:lnSpc>
                <a:spcPct val="170000"/>
              </a:lnSpc>
              <a:spcBef>
                <a:spcPts val="0"/>
              </a:spcBef>
              <a:buFont typeface="Arial" charset="0"/>
              <a:buNone/>
              <a:defRPr/>
            </a:pPr>
            <a:endParaRPr lang="ru-RU" sz="3100" dirty="0" smtClean="0">
              <a:cs typeface="Arial" charset="0"/>
            </a:endParaRPr>
          </a:p>
          <a:p>
            <a:endParaRPr lang="ru-RU" dirty="0"/>
          </a:p>
        </p:txBody>
      </p:sp>
      <p:pic>
        <p:nvPicPr>
          <p:cNvPr id="6" name="Рисунок 12" descr="метро англ (Small).jpg"/>
          <p:cNvPicPr>
            <a:picLocks noChangeAspect="1"/>
          </p:cNvPicPr>
          <p:nvPr/>
        </p:nvPicPr>
        <p:blipFill>
          <a:blip r:embed="rId2" cstate="print"/>
          <a:srcRect/>
          <a:stretch>
            <a:fillRect/>
          </a:stretch>
        </p:blipFill>
        <p:spPr bwMode="auto">
          <a:xfrm>
            <a:off x="3214686" y="5286380"/>
            <a:ext cx="3215133" cy="30718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500042" y="4857752"/>
            <a:ext cx="2500330" cy="3859518"/>
          </a:xfrm>
          <a:prstGeom prst="rect">
            <a:avLst/>
          </a:prstGeom>
        </p:spPr>
        <p:txBody>
          <a:bodyPr wrap="square">
            <a:spAutoFit/>
          </a:bodyPr>
          <a:lstStyle/>
          <a:p>
            <a:pPr indent="324000" algn="just">
              <a:lnSpc>
                <a:spcPct val="170000"/>
              </a:lnSpc>
              <a:defRPr/>
            </a:pPr>
            <a:r>
              <a:rPr lang="ru-RU" sz="1200" b="1" dirty="0" smtClean="0">
                <a:cs typeface="Arial" charset="0"/>
              </a:rPr>
              <a:t>Наземный общественный транспорт:</a:t>
            </a:r>
            <a:endParaRPr lang="en-US" sz="1200" b="1" dirty="0" smtClean="0">
              <a:cs typeface="Arial" charset="0"/>
            </a:endParaRPr>
          </a:p>
          <a:p>
            <a:pPr indent="324000" algn="just">
              <a:lnSpc>
                <a:spcPct val="170000"/>
              </a:lnSpc>
              <a:defRPr/>
            </a:pPr>
            <a:r>
              <a:rPr lang="ru-RU" sz="1200" dirty="0" smtClean="0">
                <a:cs typeface="Arial" charset="0"/>
              </a:rPr>
              <a:t>На данный момент городская транспортная сеть вблизи участка представлена одним маршрутным такси и одним автобусным маршрутом. Маршруты являются транзитными и соединяют Невский район с Ленинградской областью (пос. им. Свердлова). Оба маршрута проходят по Октябрьской набережной.</a:t>
            </a:r>
          </a:p>
        </p:txBody>
      </p:sp>
      <p:sp>
        <p:nvSpPr>
          <p:cNvPr id="10" name="Номер слайда 9"/>
          <p:cNvSpPr>
            <a:spLocks noGrp="1"/>
          </p:cNvSpPr>
          <p:nvPr>
            <p:ph type="sldNum" sz="quarter" idx="12"/>
          </p:nvPr>
        </p:nvSpPr>
        <p:spPr/>
        <p:txBody>
          <a:bodyPr/>
          <a:lstStyle/>
          <a:p>
            <a:fld id="{73C111CA-5F9D-4A16-AC81-992D7480F4EC}" type="slidenum">
              <a:rPr lang="ru-RU" smtClean="0"/>
              <a:pPr/>
              <a:t>21</a:t>
            </a:fld>
            <a:endParaRPr lang="ru-RU"/>
          </a:p>
        </p:txBody>
      </p:sp>
      <p:pic>
        <p:nvPicPr>
          <p:cNvPr id="9" name="Рисунок 8" descr="развязка + outlet.gif"/>
          <p:cNvPicPr>
            <a:picLocks noChangeAspect="1"/>
          </p:cNvPicPr>
          <p:nvPr/>
        </p:nvPicPr>
        <p:blipFill>
          <a:blip r:embed="rId3" cstate="print"/>
          <a:stretch>
            <a:fillRect/>
          </a:stretch>
        </p:blipFill>
        <p:spPr>
          <a:xfrm>
            <a:off x="3643314" y="1714480"/>
            <a:ext cx="2806832" cy="2578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00042" y="1428728"/>
            <a:ext cx="5572164" cy="6740307"/>
          </a:xfrm>
          <a:prstGeom prst="rect">
            <a:avLst/>
          </a:prstGeom>
        </p:spPr>
        <p:txBody>
          <a:bodyPr wrap="square">
            <a:spAutoFit/>
          </a:bodyPr>
          <a:lstStyle/>
          <a:p>
            <a:pPr indent="457200" algn="just">
              <a:lnSpc>
                <a:spcPct val="150000"/>
              </a:lnSpc>
              <a:buFont typeface="Wingdings" pitchFamily="2" charset="2"/>
              <a:buChar char="Ø"/>
            </a:pPr>
            <a:r>
              <a:rPr lang="ru-RU" sz="1200" dirty="0" smtClean="0"/>
              <a:t>Отсутствие прямой конкуренции на рынке, позволяющее достигнуть значительного превосходства;</a:t>
            </a:r>
          </a:p>
          <a:p>
            <a:pPr indent="457200" algn="just">
              <a:lnSpc>
                <a:spcPct val="150000"/>
              </a:lnSpc>
              <a:buFont typeface="Wingdings" pitchFamily="2" charset="2"/>
              <a:buChar char="Ø"/>
            </a:pPr>
            <a:r>
              <a:rPr lang="ru-RU" sz="1200" dirty="0" smtClean="0"/>
              <a:t> Максимально комфортное расположение с точки зрения зоны потребительского охвата –</a:t>
            </a:r>
            <a:r>
              <a:rPr lang="en-US" sz="1200" dirty="0" smtClean="0"/>
              <a:t> </a:t>
            </a:r>
            <a:r>
              <a:rPr lang="ru-RU" sz="1200" dirty="0" smtClean="0"/>
              <a:t>более 5 млн. человек в 90-минутной доступности;</a:t>
            </a:r>
          </a:p>
          <a:p>
            <a:pPr indent="457200" algn="just">
              <a:lnSpc>
                <a:spcPct val="150000"/>
              </a:lnSpc>
              <a:buFont typeface="Wingdings" pitchFamily="2" charset="2"/>
              <a:buChar char="Ø"/>
            </a:pPr>
            <a:r>
              <a:rPr lang="ru-RU" sz="1200" dirty="0" smtClean="0"/>
              <a:t>Визуальная доступность с Кольцевой автодороги за счет ровного рельефа участка;</a:t>
            </a:r>
          </a:p>
          <a:p>
            <a:pPr indent="457200" algn="just">
              <a:lnSpc>
                <a:spcPct val="150000"/>
              </a:lnSpc>
              <a:buFont typeface="Wingdings" pitchFamily="2" charset="2"/>
              <a:buChar char="Ø"/>
            </a:pPr>
            <a:r>
              <a:rPr lang="ru-RU" sz="1200" dirty="0" smtClean="0"/>
              <a:t>Проведены геологические изыскания и исследования экономической целесообразности, участок свободен от строений и готов к застройке – без дискомфортных ограничений;</a:t>
            </a:r>
          </a:p>
          <a:p>
            <a:pPr indent="457200" algn="just">
              <a:lnSpc>
                <a:spcPct val="150000"/>
              </a:lnSpc>
              <a:buFont typeface="Wingdings" pitchFamily="2" charset="2"/>
              <a:buChar char="Ø"/>
            </a:pPr>
            <a:r>
              <a:rPr lang="ru-RU" sz="1200" dirty="0" smtClean="0"/>
              <a:t>Возможность использования существующей дорожной сети (Покровская дорога) на первом этапе реализации проекта;</a:t>
            </a:r>
          </a:p>
          <a:p>
            <a:pPr indent="457200" algn="just">
              <a:lnSpc>
                <a:spcPct val="150000"/>
              </a:lnSpc>
              <a:buFont typeface="Wingdings" pitchFamily="2" charset="2"/>
              <a:buChar char="Ø"/>
            </a:pPr>
            <a:r>
              <a:rPr lang="ru-RU" sz="1200" dirty="0" smtClean="0"/>
              <a:t>Удобные подъездные пути к участку как для посетителей, так и для сервисного транспорта; </a:t>
            </a:r>
          </a:p>
          <a:p>
            <a:pPr indent="457200" algn="just">
              <a:lnSpc>
                <a:spcPct val="150000"/>
              </a:lnSpc>
              <a:buFont typeface="Wingdings" pitchFamily="2" charset="2"/>
              <a:buChar char="Ø"/>
            </a:pPr>
            <a:r>
              <a:rPr lang="ru-RU" sz="1200" dirty="0" smtClean="0">
                <a:latin typeface="+mn-lt"/>
              </a:rPr>
              <a:t>Удобное функциональное зонирование </a:t>
            </a:r>
            <a:r>
              <a:rPr lang="ru-RU" sz="1200" dirty="0" smtClean="0"/>
              <a:t>обеспечивает комфортное самостоятельное или параллельное развитие каждой из функций, не конфликтуя друг с другом;</a:t>
            </a:r>
            <a:endParaRPr lang="ru-RU" sz="1200" dirty="0" smtClean="0">
              <a:latin typeface="+mn-lt"/>
            </a:endParaRPr>
          </a:p>
          <a:p>
            <a:pPr indent="457200" algn="just">
              <a:lnSpc>
                <a:spcPct val="150000"/>
              </a:lnSpc>
              <a:buFont typeface="Wingdings" pitchFamily="2" charset="2"/>
              <a:buChar char="Ø"/>
            </a:pPr>
            <a:r>
              <a:rPr lang="ru-RU" sz="1200" dirty="0" smtClean="0">
                <a:latin typeface="+mn-lt"/>
              </a:rPr>
              <a:t> </a:t>
            </a:r>
            <a:r>
              <a:rPr lang="ru-RU" sz="1200" dirty="0" smtClean="0"/>
              <a:t>Возможность последующего расширения данной функции за счет площадей резервной зоны проекта;</a:t>
            </a:r>
          </a:p>
          <a:p>
            <a:pPr indent="457200" algn="just">
              <a:lnSpc>
                <a:spcPct val="150000"/>
              </a:lnSpc>
              <a:buFont typeface="Wingdings" pitchFamily="2" charset="2"/>
              <a:buChar char="Ø"/>
            </a:pPr>
            <a:r>
              <a:rPr lang="ru-RU" sz="1200" dirty="0" smtClean="0">
                <a:latin typeface="+mn-lt"/>
              </a:rPr>
              <a:t>Расположение вблизи крупного торгового центра (</a:t>
            </a:r>
            <a:r>
              <a:rPr lang="ru-RU" sz="1200" dirty="0" err="1" smtClean="0">
                <a:latin typeface="+mn-lt"/>
              </a:rPr>
              <a:t>Мега-Дыбенко</a:t>
            </a:r>
            <a:r>
              <a:rPr lang="ru-RU" sz="1200" dirty="0" smtClean="0">
                <a:latin typeface="+mn-lt"/>
              </a:rPr>
              <a:t>), позволяющее привлечь поток дополнительных  покупателей;</a:t>
            </a:r>
          </a:p>
          <a:p>
            <a:pPr indent="457200" algn="just">
              <a:lnSpc>
                <a:spcPct val="150000"/>
              </a:lnSpc>
              <a:buFont typeface="Wingdings" pitchFamily="2" charset="2"/>
              <a:buChar char="Ø"/>
            </a:pPr>
            <a:r>
              <a:rPr lang="ru-RU" sz="1200" dirty="0" smtClean="0"/>
              <a:t>Постоянное экономическое развитие города и рост благосостояния населения. </a:t>
            </a:r>
          </a:p>
          <a:p>
            <a:pPr indent="457200" algn="just">
              <a:lnSpc>
                <a:spcPct val="150000"/>
              </a:lnSpc>
              <a:buFont typeface="Wingdings" pitchFamily="2" charset="2"/>
              <a:buChar char="Ø"/>
            </a:pPr>
            <a:r>
              <a:rPr lang="ru-RU" sz="1200" dirty="0" smtClean="0">
                <a:latin typeface="+mn-lt"/>
              </a:rPr>
              <a:t>Развитие близлежащих территорий к проекту – усиленное строительство жилых районов (</a:t>
            </a:r>
            <a:r>
              <a:rPr lang="ru-RU" sz="1200" dirty="0" err="1" smtClean="0">
                <a:latin typeface="+mn-lt"/>
              </a:rPr>
              <a:t>Кудрово</a:t>
            </a:r>
            <a:r>
              <a:rPr lang="ru-RU" sz="1200" dirty="0" smtClean="0">
                <a:latin typeface="+mn-lt"/>
              </a:rPr>
              <a:t>, Рыбацкое).</a:t>
            </a:r>
            <a:endParaRPr lang="en-US" sz="1200" dirty="0">
              <a:latin typeface="+mn-lt"/>
            </a:endParaRPr>
          </a:p>
        </p:txBody>
      </p:sp>
      <p:sp>
        <p:nvSpPr>
          <p:cNvPr id="6" name="Заголовок 1"/>
          <p:cNvSpPr txBox="1">
            <a:spLocks/>
          </p:cNvSpPr>
          <p:nvPr/>
        </p:nvSpPr>
        <p:spPr bwMode="auto">
          <a:xfrm>
            <a:off x="428604" y="214282"/>
            <a:ext cx="3357586" cy="1524000"/>
          </a:xfrm>
          <a:prstGeom prst="rect">
            <a:avLst/>
          </a:prstGeom>
          <a:noFill/>
          <a:ln w="9525">
            <a:noFill/>
            <a:miter lim="800000"/>
            <a:headEnd/>
            <a:tailEnd/>
          </a:ln>
        </p:spPr>
        <p:txBody>
          <a:bodyPr anchor="ctr"/>
          <a:lstStyle/>
          <a:p>
            <a:pPr>
              <a:defRPr/>
            </a:pPr>
            <a:r>
              <a:rPr lang="ru-RU" sz="1600" dirty="0" smtClean="0">
                <a:solidFill>
                  <a:schemeClr val="accent3">
                    <a:lumMod val="50000"/>
                  </a:schemeClr>
                </a:solidFill>
                <a:latin typeface="+mj-lt"/>
                <a:ea typeface="+mj-ea"/>
                <a:cs typeface="+mj-cs"/>
              </a:rPr>
              <a:t>Преимущества</a:t>
            </a:r>
            <a:endParaRPr lang="ru-RU" sz="1600" dirty="0">
              <a:solidFill>
                <a:schemeClr val="accent3">
                  <a:lumMod val="50000"/>
                </a:schemeClr>
              </a:solidFill>
              <a:latin typeface="+mj-lt"/>
              <a:ea typeface="+mj-ea"/>
              <a:cs typeface="+mj-cs"/>
            </a:endParaRPr>
          </a:p>
        </p:txBody>
      </p:sp>
      <p:sp>
        <p:nvSpPr>
          <p:cNvPr id="5" name="Номер слайда 4"/>
          <p:cNvSpPr>
            <a:spLocks noGrp="1"/>
          </p:cNvSpPr>
          <p:nvPr>
            <p:ph type="sldNum" sz="quarter" idx="12"/>
          </p:nvPr>
        </p:nvSpPr>
        <p:spPr/>
        <p:txBody>
          <a:bodyPr/>
          <a:lstStyle/>
          <a:p>
            <a:fld id="{73C111CA-5F9D-4A16-AC81-992D7480F4EC}" type="slidenum">
              <a:rPr lang="ru-RU" smtClean="0"/>
              <a:pPr/>
              <a:t>22</a:t>
            </a:fld>
            <a:endParaRPr lang="ru-RU"/>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500034"/>
            <a:ext cx="4572032" cy="714380"/>
          </a:xfrm>
        </p:spPr>
        <p:txBody>
          <a:bodyPr>
            <a:normAutofit/>
          </a:bodyPr>
          <a:lstStyle/>
          <a:p>
            <a:pPr marL="0" indent="-514350" algn="l">
              <a:lnSpc>
                <a:spcPct val="150000"/>
              </a:lnSpc>
            </a:pPr>
            <a:r>
              <a:rPr lang="ru-RU" sz="1600" dirty="0" smtClean="0">
                <a:solidFill>
                  <a:schemeClr val="accent3">
                    <a:lumMod val="50000"/>
                  </a:schemeClr>
                </a:solidFill>
                <a:latin typeface="+mn-lt"/>
                <a:cs typeface="Arial" pitchFamily="34" charset="0"/>
              </a:rPr>
              <a:t>Маркетинговая концепция</a:t>
            </a:r>
            <a:endParaRPr lang="ru-RU" sz="1500" dirty="0">
              <a:solidFill>
                <a:schemeClr val="accent3">
                  <a:lumMod val="50000"/>
                </a:schemeClr>
              </a:solidFill>
            </a:endParaRPr>
          </a:p>
        </p:txBody>
      </p:sp>
      <p:sp>
        <p:nvSpPr>
          <p:cNvPr id="3" name="Содержимое 2"/>
          <p:cNvSpPr>
            <a:spLocks noGrp="1"/>
          </p:cNvSpPr>
          <p:nvPr>
            <p:ph idx="1"/>
          </p:nvPr>
        </p:nvSpPr>
        <p:spPr>
          <a:xfrm>
            <a:off x="285728" y="1214414"/>
            <a:ext cx="4500594" cy="7072362"/>
          </a:xfrm>
        </p:spPr>
        <p:txBody>
          <a:bodyPr>
            <a:noAutofit/>
          </a:bodyPr>
          <a:lstStyle/>
          <a:p>
            <a:pPr marL="0" indent="324000" algn="just">
              <a:lnSpc>
                <a:spcPct val="150000"/>
              </a:lnSpc>
              <a:spcBef>
                <a:spcPts val="0"/>
              </a:spcBef>
              <a:buNone/>
            </a:pPr>
            <a:r>
              <a:rPr lang="ru-RU" sz="1200" dirty="0" smtClean="0">
                <a:cs typeface="Arial" pitchFamily="34" charset="0"/>
              </a:rPr>
              <a:t>В</a:t>
            </a:r>
            <a:r>
              <a:rPr lang="en-US" sz="1200" dirty="0" smtClean="0">
                <a:cs typeface="Arial" pitchFamily="34" charset="0"/>
              </a:rPr>
              <a:t> </a:t>
            </a:r>
            <a:r>
              <a:rPr lang="ru-RU" sz="1200" dirty="0" smtClean="0">
                <a:cs typeface="Arial" pitchFamily="34" charset="0"/>
              </a:rPr>
              <a:t>связи с тем, что </a:t>
            </a:r>
            <a:r>
              <a:rPr lang="en-US" sz="1200" dirty="0" smtClean="0">
                <a:cs typeface="Arial" pitchFamily="34" charset="0"/>
              </a:rPr>
              <a:t>outlet </a:t>
            </a:r>
            <a:r>
              <a:rPr lang="ru-RU" sz="1200" dirty="0" smtClean="0">
                <a:cs typeface="Arial" pitchFamily="34" charset="0"/>
              </a:rPr>
              <a:t>центр как формат не представлен в России, консультанты при подготовке отчета использовали собственный и международный опыт развития данного формата для выявления целесообразности  его строительства на территории проекта. </a:t>
            </a:r>
            <a:r>
              <a:rPr lang="ru-RU" sz="1200" b="1" dirty="0" smtClean="0">
                <a:cs typeface="Arial" pitchFamily="34" charset="0"/>
              </a:rPr>
              <a:t>В ходе исследований были выявлены следующие преимущества проектных территорий</a:t>
            </a:r>
            <a:r>
              <a:rPr lang="en-US" sz="1200" b="1" dirty="0" smtClean="0">
                <a:cs typeface="Arial" pitchFamily="34" charset="0"/>
              </a:rPr>
              <a:t>:</a:t>
            </a:r>
            <a:r>
              <a:rPr lang="ru-RU" sz="1200" b="1" dirty="0" smtClean="0">
                <a:cs typeface="Arial" pitchFamily="34" charset="0"/>
              </a:rPr>
              <a:t> </a:t>
            </a:r>
          </a:p>
          <a:p>
            <a:pPr marL="0" indent="324000" algn="just">
              <a:lnSpc>
                <a:spcPct val="150000"/>
              </a:lnSpc>
              <a:spcBef>
                <a:spcPts val="0"/>
              </a:spcBef>
              <a:buNone/>
            </a:pPr>
            <a:r>
              <a:rPr lang="ru-RU" sz="1200" b="1" dirty="0" smtClean="0">
                <a:cs typeface="Arial" pitchFamily="34" charset="0"/>
              </a:rPr>
              <a:t>Источник</a:t>
            </a:r>
            <a:r>
              <a:rPr lang="en-US" sz="1200" b="1" dirty="0" smtClean="0">
                <a:cs typeface="Arial" pitchFamily="34" charset="0"/>
              </a:rPr>
              <a:t>:  </a:t>
            </a:r>
            <a:r>
              <a:rPr lang="ru-RU" sz="1200" b="1" dirty="0" smtClean="0">
                <a:cs typeface="Arial" pitchFamily="34" charset="0"/>
              </a:rPr>
              <a:t>Магазин Магазинов в ассоциации </a:t>
            </a:r>
            <a:r>
              <a:rPr lang="en-US" sz="1200" b="1" dirty="0" smtClean="0">
                <a:cs typeface="Arial" pitchFamily="34" charset="0"/>
              </a:rPr>
              <a:t>CBRE</a:t>
            </a:r>
            <a:r>
              <a:rPr lang="ru-RU" sz="1200" b="1" dirty="0" smtClean="0">
                <a:cs typeface="Arial" pitchFamily="34" charset="0"/>
              </a:rPr>
              <a:t>:</a:t>
            </a:r>
            <a:endParaRPr lang="en-US" sz="1200" b="1" dirty="0" smtClean="0">
              <a:cs typeface="Arial" pitchFamily="34" charset="0"/>
            </a:endParaRPr>
          </a:p>
          <a:p>
            <a:pPr marL="0" indent="324000" algn="just">
              <a:lnSpc>
                <a:spcPct val="150000"/>
              </a:lnSpc>
              <a:spcBef>
                <a:spcPts val="0"/>
              </a:spcBef>
            </a:pPr>
            <a:r>
              <a:rPr lang="ru-RU" sz="1200" dirty="0" smtClean="0">
                <a:cs typeface="Arial" pitchFamily="34" charset="0"/>
              </a:rPr>
              <a:t>Единая концепция развития общественных зон всего проекта – атмосфера классического петербургского стиля</a:t>
            </a:r>
            <a:endParaRPr lang="en-US" sz="1200" dirty="0" smtClean="0">
              <a:cs typeface="Arial" pitchFamily="34" charset="0"/>
            </a:endParaRPr>
          </a:p>
          <a:p>
            <a:pPr marL="0" indent="324000" algn="just">
              <a:lnSpc>
                <a:spcPct val="150000"/>
              </a:lnSpc>
              <a:spcBef>
                <a:spcPts val="0"/>
              </a:spcBef>
            </a:pPr>
            <a:r>
              <a:rPr lang="ru-RU" sz="1200" dirty="0" smtClean="0">
                <a:cs typeface="Arial" charset="0"/>
              </a:rPr>
              <a:t>Дисконтный центр рассматривается как независимый проект, при этом притягательная сила будет позитивно сказываться на привлекательности всей торговой составляющей.</a:t>
            </a:r>
            <a:endParaRPr lang="en-US" sz="1200" dirty="0" smtClean="0">
              <a:cs typeface="Arial" pitchFamily="34" charset="0"/>
            </a:endParaRPr>
          </a:p>
          <a:p>
            <a:pPr marL="0" indent="324000" algn="just">
              <a:lnSpc>
                <a:spcPct val="150000"/>
              </a:lnSpc>
              <a:spcBef>
                <a:spcPts val="0"/>
              </a:spcBef>
              <a:buNone/>
            </a:pPr>
            <a:r>
              <a:rPr lang="ru-RU" sz="1200" b="1" dirty="0" smtClean="0">
                <a:cs typeface="Arial" pitchFamily="34" charset="0"/>
              </a:rPr>
              <a:t>Источник: </a:t>
            </a:r>
            <a:r>
              <a:rPr lang="en-US" sz="1200" b="1" dirty="0" smtClean="0">
                <a:cs typeface="Arial" pitchFamily="34" charset="0"/>
              </a:rPr>
              <a:t>Colliers int.</a:t>
            </a:r>
            <a:r>
              <a:rPr lang="ru-RU" sz="1200" b="1" dirty="0" smtClean="0">
                <a:cs typeface="Arial" pitchFamily="34" charset="0"/>
              </a:rPr>
              <a:t>:</a:t>
            </a:r>
            <a:endParaRPr lang="ru-RU" sz="1200" dirty="0" smtClean="0">
              <a:cs typeface="Arial" pitchFamily="34" charset="0"/>
            </a:endParaRPr>
          </a:p>
          <a:p>
            <a:pPr marL="0" indent="324000" algn="just">
              <a:lnSpc>
                <a:spcPct val="150000"/>
              </a:lnSpc>
              <a:spcBef>
                <a:spcPts val="0"/>
              </a:spcBef>
            </a:pPr>
            <a:r>
              <a:rPr lang="ru-RU" sz="1200" dirty="0" smtClean="0">
                <a:cs typeface="Arial" pitchFamily="34" charset="0"/>
              </a:rPr>
              <a:t>Конкурентная среда – отсутствие формата </a:t>
            </a:r>
            <a:r>
              <a:rPr lang="en-US" sz="1200" dirty="0" smtClean="0">
                <a:cs typeface="Arial" pitchFamily="34" charset="0"/>
              </a:rPr>
              <a:t>outlet </a:t>
            </a:r>
            <a:r>
              <a:rPr lang="ru-RU" sz="1200" dirty="0" smtClean="0">
                <a:cs typeface="Arial" pitchFamily="34" charset="0"/>
              </a:rPr>
              <a:t>на российском рынке</a:t>
            </a:r>
            <a:endParaRPr lang="en-US" sz="1200" dirty="0" smtClean="0">
              <a:cs typeface="Arial" pitchFamily="34" charset="0"/>
            </a:endParaRPr>
          </a:p>
          <a:p>
            <a:pPr marL="0" lvl="0" indent="324000" algn="just">
              <a:lnSpc>
                <a:spcPct val="150000"/>
              </a:lnSpc>
              <a:spcBef>
                <a:spcPts val="0"/>
              </a:spcBef>
            </a:pPr>
            <a:r>
              <a:rPr lang="ru-RU" sz="1200" dirty="0" smtClean="0">
                <a:cs typeface="Arial" pitchFamily="34" charset="0"/>
              </a:rPr>
              <a:t>Расположение за городом, по причине низких арендных ставок и конкурентных брендов, реализующих коллекции по полным ценам</a:t>
            </a:r>
            <a:endParaRPr lang="en-US" sz="1200" dirty="0" smtClean="0">
              <a:cs typeface="Arial" pitchFamily="34" charset="0"/>
            </a:endParaRPr>
          </a:p>
          <a:p>
            <a:pPr marL="0" indent="324000" algn="just">
              <a:lnSpc>
                <a:spcPct val="150000"/>
              </a:lnSpc>
              <a:spcBef>
                <a:spcPts val="0"/>
              </a:spcBef>
            </a:pPr>
            <a:r>
              <a:rPr lang="en-US" sz="1200" dirty="0" smtClean="0">
                <a:cs typeface="Arial" pitchFamily="34" charset="0"/>
              </a:rPr>
              <a:t>Outlet</a:t>
            </a:r>
            <a:r>
              <a:rPr lang="ru-RU" sz="1200" dirty="0" smtClean="0">
                <a:cs typeface="Arial" pitchFamily="34" charset="0"/>
              </a:rPr>
              <a:t>, как первая функция для развития после строительства съезда с КАД дает толчок для </a:t>
            </a:r>
            <a:r>
              <a:rPr lang="ru-RU" sz="1200" dirty="0" err="1" smtClean="0">
                <a:cs typeface="Arial" pitchFamily="34" charset="0"/>
              </a:rPr>
              <a:t>девелопмента</a:t>
            </a:r>
            <a:r>
              <a:rPr lang="ru-RU" sz="1200" dirty="0" smtClean="0">
                <a:cs typeface="Arial" pitchFamily="34" charset="0"/>
              </a:rPr>
              <a:t> остальной торговой зоны</a:t>
            </a:r>
            <a:endParaRPr lang="en-US" sz="1200" dirty="0" smtClean="0">
              <a:cs typeface="Arial" pitchFamily="34" charset="0"/>
            </a:endParaRPr>
          </a:p>
          <a:p>
            <a:pPr marL="0" indent="324000" algn="just">
              <a:lnSpc>
                <a:spcPct val="150000"/>
              </a:lnSpc>
              <a:spcBef>
                <a:spcPts val="0"/>
              </a:spcBef>
            </a:pPr>
            <a:r>
              <a:rPr lang="ru-RU" sz="1200" dirty="0" smtClean="0">
                <a:cs typeface="Arial" pitchFamily="34" charset="0"/>
              </a:rPr>
              <a:t>Перспектива развития масштабного жилого массива вблизи проекта обеспечит поток посетителей и работников в </a:t>
            </a:r>
            <a:r>
              <a:rPr lang="en-US" sz="1200" dirty="0" smtClean="0">
                <a:cs typeface="Arial" pitchFamily="34" charset="0"/>
              </a:rPr>
              <a:t>outlet </a:t>
            </a:r>
            <a:r>
              <a:rPr lang="ru-RU" sz="1200" dirty="0" smtClean="0">
                <a:cs typeface="Arial" pitchFamily="34" charset="0"/>
              </a:rPr>
              <a:t>центр </a:t>
            </a:r>
            <a:endParaRPr lang="en-US" sz="1200" dirty="0" smtClean="0">
              <a:cs typeface="Arial" pitchFamily="34" charset="0"/>
            </a:endParaRPr>
          </a:p>
          <a:p>
            <a:pPr marL="0" indent="324000" algn="just">
              <a:lnSpc>
                <a:spcPct val="150000"/>
              </a:lnSpc>
              <a:spcBef>
                <a:spcPts val="0"/>
              </a:spcBef>
            </a:pPr>
            <a:r>
              <a:rPr lang="en-US" sz="1200" dirty="0" smtClean="0">
                <a:cs typeface="Arial" pitchFamily="34" charset="0"/>
              </a:rPr>
              <a:t> </a:t>
            </a:r>
            <a:r>
              <a:rPr lang="ru-RU" sz="1200" dirty="0" smtClean="0">
                <a:cs typeface="Arial" pitchFamily="34" charset="0"/>
              </a:rPr>
              <a:t>Возможность расширения функции за счет резервных территорий</a:t>
            </a:r>
            <a:endParaRPr lang="en-US" sz="1200" dirty="0" smtClean="0">
              <a:cs typeface="Arial" pitchFamily="34" charset="0"/>
            </a:endParaRPr>
          </a:p>
          <a:p>
            <a:pPr marL="0" indent="324000" algn="just">
              <a:lnSpc>
                <a:spcPct val="150000"/>
              </a:lnSpc>
              <a:spcBef>
                <a:spcPts val="0"/>
              </a:spcBef>
            </a:pPr>
            <a:r>
              <a:rPr lang="ru-RU" sz="1200" dirty="0" smtClean="0">
                <a:cs typeface="Arial" pitchFamily="34" charset="0"/>
              </a:rPr>
              <a:t>Хорошая транспортная доступность.</a:t>
            </a:r>
            <a:endParaRPr lang="en-US" sz="1200" dirty="0" smtClean="0">
              <a:cs typeface="Arial"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4929198" y="1643042"/>
            <a:ext cx="1524011" cy="1143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p:cNvPicPr>
            <a:picLocks noChangeAspect="1" noChangeArrowheads="1"/>
          </p:cNvPicPr>
          <p:nvPr/>
        </p:nvPicPr>
        <p:blipFill>
          <a:blip r:embed="rId3" cstate="print"/>
          <a:srcRect/>
          <a:stretch>
            <a:fillRect/>
          </a:stretch>
        </p:blipFill>
        <p:spPr bwMode="auto">
          <a:xfrm>
            <a:off x="4929198" y="3500430"/>
            <a:ext cx="1554063" cy="1143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p:cNvPicPr>
            <a:picLocks noChangeAspect="1" noChangeArrowheads="1"/>
          </p:cNvPicPr>
          <p:nvPr/>
        </p:nvPicPr>
        <p:blipFill>
          <a:blip r:embed="rId4" cstate="print"/>
          <a:srcRect/>
          <a:stretch>
            <a:fillRect/>
          </a:stretch>
        </p:blipFill>
        <p:spPr bwMode="auto">
          <a:xfrm>
            <a:off x="4929198" y="5286380"/>
            <a:ext cx="1547813" cy="1176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9" name="Picture 5"/>
          <p:cNvPicPr>
            <a:picLocks noChangeAspect="1" noChangeArrowheads="1"/>
          </p:cNvPicPr>
          <p:nvPr/>
        </p:nvPicPr>
        <p:blipFill>
          <a:blip r:embed="rId5" cstate="print"/>
          <a:srcRect/>
          <a:stretch>
            <a:fillRect/>
          </a:stretch>
        </p:blipFill>
        <p:spPr bwMode="auto">
          <a:xfrm>
            <a:off x="5000636" y="7072330"/>
            <a:ext cx="1552576" cy="1143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Номер слайда 8"/>
          <p:cNvSpPr>
            <a:spLocks noGrp="1"/>
          </p:cNvSpPr>
          <p:nvPr>
            <p:ph type="sldNum" sz="quarter" idx="12"/>
          </p:nvPr>
        </p:nvSpPr>
        <p:spPr/>
        <p:txBody>
          <a:bodyPr/>
          <a:lstStyle/>
          <a:p>
            <a:fld id="{73C111CA-5F9D-4A16-AC81-992D7480F4EC}" type="slidenum">
              <a:rPr lang="ru-RU" smtClean="0"/>
              <a:pPr/>
              <a:t>23</a:t>
            </a:fld>
            <a:endParaRPr lang="ru-R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4E043417-DD26-401F-95E3-AC05C6F652FB}" type="slidenum">
              <a:rPr lang="ru-RU" smtClean="0"/>
              <a:pPr>
                <a:defRPr/>
              </a:pPr>
              <a:t>24</a:t>
            </a:fld>
            <a:endParaRPr lang="ru-RU"/>
          </a:p>
        </p:txBody>
      </p:sp>
      <p:sp>
        <p:nvSpPr>
          <p:cNvPr id="14339" name="Прямоугольник 20"/>
          <p:cNvSpPr>
            <a:spLocks noChangeArrowheads="1"/>
          </p:cNvSpPr>
          <p:nvPr/>
        </p:nvSpPr>
        <p:spPr bwMode="auto">
          <a:xfrm>
            <a:off x="500042" y="1285852"/>
            <a:ext cx="5929313" cy="1477962"/>
          </a:xfrm>
          <a:prstGeom prst="rect">
            <a:avLst/>
          </a:prstGeom>
          <a:noFill/>
          <a:ln w="9525">
            <a:noFill/>
            <a:miter lim="800000"/>
            <a:headEnd/>
            <a:tailEnd/>
          </a:ln>
        </p:spPr>
        <p:txBody>
          <a:bodyPr>
            <a:spAutoFit/>
          </a:bodyPr>
          <a:lstStyle/>
          <a:p>
            <a:pPr algn="just">
              <a:lnSpc>
                <a:spcPct val="150000"/>
              </a:lnSpc>
            </a:pPr>
            <a:r>
              <a:rPr lang="ru-RU" sz="1200" dirty="0">
                <a:cs typeface="Arial" charset="0"/>
              </a:rPr>
              <a:t>Основываясь на собственных исследованиях и международной практике, компания «Магазин Магазинов» оценила масштаб первичной торговой зоны проекта в </a:t>
            </a:r>
            <a:r>
              <a:rPr lang="ru-RU" sz="1200" dirty="0" smtClean="0">
                <a:cs typeface="Arial" charset="0"/>
              </a:rPr>
              <a:t>30-минутах </a:t>
            </a:r>
            <a:r>
              <a:rPr lang="ru-RU" sz="1200" dirty="0">
                <a:cs typeface="Arial" charset="0"/>
              </a:rPr>
              <a:t>доступа на личном транспорте. Используя допущения о средней скорости движения в городе и на магистралях, консультантами были определены жилые массивы, попадающие в пределы данной зоны:</a:t>
            </a:r>
          </a:p>
        </p:txBody>
      </p:sp>
      <p:sp>
        <p:nvSpPr>
          <p:cNvPr id="6" name="Заголовок 5"/>
          <p:cNvSpPr>
            <a:spLocks noGrp="1"/>
          </p:cNvSpPr>
          <p:nvPr>
            <p:ph type="title"/>
          </p:nvPr>
        </p:nvSpPr>
        <p:spPr>
          <a:xfrm>
            <a:off x="428604" y="714348"/>
            <a:ext cx="6172200" cy="338138"/>
          </a:xfrm>
        </p:spPr>
        <p:txBody>
          <a:bodyPr>
            <a:spAutoFit/>
          </a:bodyPr>
          <a:lstStyle/>
          <a:p>
            <a:pPr algn="l">
              <a:defRPr/>
            </a:pPr>
            <a:r>
              <a:rPr lang="ru-RU" sz="1600" dirty="0" smtClean="0">
                <a:solidFill>
                  <a:schemeClr val="accent3">
                    <a:lumMod val="50000"/>
                  </a:schemeClr>
                </a:solidFill>
              </a:rPr>
              <a:t>Маркетинговая концепция</a:t>
            </a:r>
            <a:endParaRPr lang="ru-RU" sz="1600" dirty="0">
              <a:solidFill>
                <a:schemeClr val="accent3">
                  <a:lumMod val="50000"/>
                </a:schemeClr>
              </a:solidFill>
            </a:endParaRPr>
          </a:p>
        </p:txBody>
      </p:sp>
      <p:sp>
        <p:nvSpPr>
          <p:cNvPr id="14341" name="TextBox 6"/>
          <p:cNvSpPr txBox="1">
            <a:spLocks noChangeArrowheads="1"/>
          </p:cNvSpPr>
          <p:nvPr/>
        </p:nvSpPr>
        <p:spPr bwMode="auto">
          <a:xfrm>
            <a:off x="428604" y="3071802"/>
            <a:ext cx="2071702" cy="5078313"/>
          </a:xfrm>
          <a:prstGeom prst="rect">
            <a:avLst/>
          </a:prstGeom>
          <a:noFill/>
          <a:ln w="9525">
            <a:noFill/>
            <a:miter lim="800000"/>
            <a:headEnd/>
            <a:tailEnd/>
          </a:ln>
        </p:spPr>
        <p:txBody>
          <a:bodyPr wrap="square">
            <a:spAutoFit/>
          </a:bodyPr>
          <a:lstStyle/>
          <a:p>
            <a:r>
              <a:rPr lang="ru-RU" sz="1200" b="1" dirty="0"/>
              <a:t>Численность населения  районов:</a:t>
            </a:r>
          </a:p>
          <a:p>
            <a:endParaRPr lang="ru-RU" sz="1200" dirty="0"/>
          </a:p>
          <a:p>
            <a:pPr>
              <a:lnSpc>
                <a:spcPct val="200000"/>
              </a:lnSpc>
            </a:pPr>
            <a:r>
              <a:rPr lang="ru-RU" sz="1200" dirty="0"/>
              <a:t>Невский : 450  тысяч жителей</a:t>
            </a:r>
          </a:p>
          <a:p>
            <a:pPr>
              <a:lnSpc>
                <a:spcPct val="200000"/>
              </a:lnSpc>
            </a:pPr>
            <a:r>
              <a:rPr lang="ru-RU" sz="1200" dirty="0" err="1"/>
              <a:t>Фрунзенский</a:t>
            </a:r>
            <a:r>
              <a:rPr lang="ru-RU" sz="1200" dirty="0"/>
              <a:t>: 385 тысяч жителей</a:t>
            </a:r>
          </a:p>
          <a:p>
            <a:pPr>
              <a:lnSpc>
                <a:spcPct val="200000"/>
              </a:lnSpc>
            </a:pPr>
            <a:r>
              <a:rPr lang="ru-RU" sz="1200" dirty="0" err="1"/>
              <a:t>Колпинский</a:t>
            </a:r>
            <a:r>
              <a:rPr lang="ru-RU" sz="1200" dirty="0"/>
              <a:t> : 177 тысяч жителей</a:t>
            </a:r>
          </a:p>
          <a:p>
            <a:pPr>
              <a:lnSpc>
                <a:spcPct val="200000"/>
              </a:lnSpc>
            </a:pPr>
            <a:r>
              <a:rPr lang="ru-RU" sz="1200" dirty="0"/>
              <a:t>Всеволожский: 125 тысяч жителей</a:t>
            </a:r>
          </a:p>
          <a:p>
            <a:pPr>
              <a:lnSpc>
                <a:spcPct val="200000"/>
              </a:lnSpc>
            </a:pPr>
            <a:r>
              <a:rPr lang="ru-RU" sz="1200" dirty="0"/>
              <a:t>Пушкинский: 100 тысяч жителей</a:t>
            </a:r>
          </a:p>
          <a:p>
            <a:pPr>
              <a:lnSpc>
                <a:spcPct val="200000"/>
              </a:lnSpc>
            </a:pPr>
            <a:r>
              <a:rPr lang="ru-RU" sz="1200" dirty="0"/>
              <a:t>Павловский: 17 тысяч жителей</a:t>
            </a:r>
          </a:p>
        </p:txBody>
      </p:sp>
      <p:pic>
        <p:nvPicPr>
          <p:cNvPr id="14342" name="Picture 7"/>
          <p:cNvPicPr>
            <a:picLocks noChangeAspect="1" noChangeArrowheads="1"/>
          </p:cNvPicPr>
          <p:nvPr/>
        </p:nvPicPr>
        <p:blipFill>
          <a:blip r:embed="rId2" cstate="print"/>
          <a:srcRect/>
          <a:stretch>
            <a:fillRect/>
          </a:stretch>
        </p:blipFill>
        <p:spPr bwMode="auto">
          <a:xfrm>
            <a:off x="2428868" y="3071802"/>
            <a:ext cx="4011620" cy="5159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3BD6F72A-28CE-490E-9694-7F2F67FCC100}" type="slidenum">
              <a:rPr lang="ru-RU" smtClean="0"/>
              <a:pPr>
                <a:defRPr/>
              </a:pPr>
              <a:t>25</a:t>
            </a:fld>
            <a:endParaRPr lang="ru-RU"/>
          </a:p>
        </p:txBody>
      </p:sp>
      <p:sp>
        <p:nvSpPr>
          <p:cNvPr id="6" name="Заголовок 5"/>
          <p:cNvSpPr>
            <a:spLocks noGrp="1"/>
          </p:cNvSpPr>
          <p:nvPr>
            <p:ph type="title"/>
          </p:nvPr>
        </p:nvSpPr>
        <p:spPr>
          <a:xfrm>
            <a:off x="428604" y="714348"/>
            <a:ext cx="6172200" cy="338138"/>
          </a:xfrm>
        </p:spPr>
        <p:txBody>
          <a:bodyPr>
            <a:spAutoFit/>
          </a:bodyPr>
          <a:lstStyle/>
          <a:p>
            <a:pPr algn="l">
              <a:defRPr/>
            </a:pPr>
            <a:r>
              <a:rPr lang="ru-RU" sz="1600" dirty="0" smtClean="0">
                <a:solidFill>
                  <a:schemeClr val="accent3">
                    <a:lumMod val="50000"/>
                  </a:schemeClr>
                </a:solidFill>
              </a:rPr>
              <a:t>Маркетинговая концепция</a:t>
            </a:r>
            <a:endParaRPr lang="ru-RU" sz="1600" dirty="0">
              <a:solidFill>
                <a:schemeClr val="accent3">
                  <a:lumMod val="50000"/>
                </a:schemeClr>
              </a:solidFill>
            </a:endParaRPr>
          </a:p>
        </p:txBody>
      </p:sp>
      <p:sp>
        <p:nvSpPr>
          <p:cNvPr id="15364" name="TextBox 6"/>
          <p:cNvSpPr txBox="1">
            <a:spLocks noChangeArrowheads="1"/>
          </p:cNvSpPr>
          <p:nvPr/>
        </p:nvSpPr>
        <p:spPr bwMode="auto">
          <a:xfrm>
            <a:off x="642938" y="6500813"/>
            <a:ext cx="5572125" cy="2462212"/>
          </a:xfrm>
          <a:prstGeom prst="rect">
            <a:avLst/>
          </a:prstGeom>
          <a:noFill/>
          <a:ln w="9525">
            <a:noFill/>
            <a:miter lim="800000"/>
            <a:headEnd/>
            <a:tailEnd/>
          </a:ln>
        </p:spPr>
        <p:txBody>
          <a:bodyPr>
            <a:spAutoFit/>
          </a:bodyPr>
          <a:lstStyle/>
          <a:p>
            <a:pPr>
              <a:lnSpc>
                <a:spcPct val="150000"/>
              </a:lnSpc>
            </a:pPr>
            <a:r>
              <a:rPr lang="ru-RU" sz="1200" b="1" dirty="0"/>
              <a:t>Население в пределах:</a:t>
            </a:r>
          </a:p>
          <a:p>
            <a:pPr>
              <a:lnSpc>
                <a:spcPct val="150000"/>
              </a:lnSpc>
              <a:buFont typeface="Wingdings" pitchFamily="2" charset="2"/>
              <a:buChar char="§"/>
            </a:pPr>
            <a:r>
              <a:rPr lang="ru-RU" sz="1200" dirty="0"/>
              <a:t> 5 минут 	23 000 человек  (в перспективе  до 88 тыс.)</a:t>
            </a:r>
          </a:p>
          <a:p>
            <a:pPr>
              <a:lnSpc>
                <a:spcPct val="150000"/>
              </a:lnSpc>
              <a:buFont typeface="Wingdings" pitchFamily="2" charset="2"/>
              <a:buChar char="§"/>
            </a:pPr>
            <a:r>
              <a:rPr lang="ru-RU" sz="1200" dirty="0"/>
              <a:t> 10 минут	+ 250 000 человек</a:t>
            </a:r>
          </a:p>
          <a:p>
            <a:pPr>
              <a:lnSpc>
                <a:spcPct val="150000"/>
              </a:lnSpc>
              <a:buFont typeface="Wingdings" pitchFamily="2" charset="2"/>
              <a:buChar char="§"/>
            </a:pPr>
            <a:r>
              <a:rPr lang="ru-RU" sz="1200" dirty="0"/>
              <a:t> 20 минут	+ 401 000 человек  (в перспективе до 411 тыс.)</a:t>
            </a:r>
          </a:p>
          <a:p>
            <a:pPr>
              <a:lnSpc>
                <a:spcPct val="150000"/>
              </a:lnSpc>
              <a:buFont typeface="Wingdings" pitchFamily="2" charset="2"/>
              <a:buChar char="§"/>
            </a:pPr>
            <a:r>
              <a:rPr lang="ru-RU" sz="1200" dirty="0"/>
              <a:t> 30 минут 	+ 905 700 человек</a:t>
            </a:r>
          </a:p>
          <a:p>
            <a:pPr>
              <a:lnSpc>
                <a:spcPct val="150000"/>
              </a:lnSpc>
            </a:pPr>
            <a:r>
              <a:rPr lang="ru-RU" sz="1200" b="1" dirty="0"/>
              <a:t>Итого: 1 687 000 человек</a:t>
            </a:r>
          </a:p>
          <a:p>
            <a:pPr lvl="2"/>
            <a:endParaRPr lang="ru-RU" sz="1000" dirty="0"/>
          </a:p>
          <a:p>
            <a:pPr>
              <a:lnSpc>
                <a:spcPct val="150000"/>
              </a:lnSpc>
              <a:buFont typeface="Wingdings" pitchFamily="2" charset="2"/>
              <a:buChar char="§"/>
            </a:pPr>
            <a:endParaRPr lang="ru-RU" sz="1200" dirty="0"/>
          </a:p>
          <a:p>
            <a:pPr>
              <a:lnSpc>
                <a:spcPct val="150000"/>
              </a:lnSpc>
              <a:buFont typeface="Wingdings" pitchFamily="2" charset="2"/>
              <a:buChar char="§"/>
            </a:pPr>
            <a:endParaRPr lang="ru-RU" sz="1200" dirty="0"/>
          </a:p>
        </p:txBody>
      </p:sp>
      <p:pic>
        <p:nvPicPr>
          <p:cNvPr id="15365" name="Picture 6"/>
          <p:cNvPicPr>
            <a:picLocks noChangeAspect="1" noChangeArrowheads="1"/>
          </p:cNvPicPr>
          <p:nvPr/>
        </p:nvPicPr>
        <p:blipFill>
          <a:blip r:embed="rId2" cstate="print"/>
          <a:srcRect/>
          <a:stretch>
            <a:fillRect/>
          </a:stretch>
        </p:blipFill>
        <p:spPr bwMode="auto">
          <a:xfrm>
            <a:off x="928688" y="1285875"/>
            <a:ext cx="4922837" cy="4981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42" y="1285852"/>
            <a:ext cx="5929355" cy="1200329"/>
          </a:xfrm>
          <a:prstGeom prst="rect">
            <a:avLst/>
          </a:prstGeom>
        </p:spPr>
        <p:txBody>
          <a:bodyPr wrap="square">
            <a:spAutoFit/>
          </a:bodyPr>
          <a:lstStyle/>
          <a:p>
            <a:pPr algn="just">
              <a:lnSpc>
                <a:spcPct val="150000"/>
              </a:lnSpc>
            </a:pPr>
            <a:r>
              <a:rPr lang="ru-RU" sz="1200" b="1" dirty="0" smtClean="0"/>
              <a:t>205 993 280 рублей (с учетом НДС) – </a:t>
            </a:r>
            <a:r>
              <a:rPr lang="ru-RU" sz="1200" u="sng" dirty="0" smtClean="0"/>
              <a:t>всего инвестиционных затрат на присоединение к системам инженерного обеспечения  (без учета стоимости проектирования и строительства внутриплощадочных инженерных сетей, балансодержателем которых будет являться компания-собственник объекта недвижимости).</a:t>
            </a:r>
            <a:endParaRPr lang="ru-RU" sz="1200" u="sng" dirty="0"/>
          </a:p>
        </p:txBody>
      </p:sp>
      <p:sp>
        <p:nvSpPr>
          <p:cNvPr id="5" name="Заголовок 1"/>
          <p:cNvSpPr>
            <a:spLocks noGrp="1"/>
          </p:cNvSpPr>
          <p:nvPr>
            <p:ph type="title"/>
          </p:nvPr>
        </p:nvSpPr>
        <p:spPr>
          <a:xfrm>
            <a:off x="428604" y="142844"/>
            <a:ext cx="4572032" cy="1524000"/>
          </a:xfrm>
        </p:spPr>
        <p:txBody>
          <a:bodyPr>
            <a:noAutofit/>
          </a:bodyPr>
          <a:lstStyle/>
          <a:p>
            <a:pPr algn="l"/>
            <a:r>
              <a:rPr lang="ru-RU" sz="1600" dirty="0" smtClean="0">
                <a:solidFill>
                  <a:schemeClr val="accent3">
                    <a:lumMod val="50000"/>
                  </a:schemeClr>
                </a:solidFill>
              </a:rPr>
              <a:t>Требуемый объем ресурсов для реализации проекта </a:t>
            </a:r>
            <a:r>
              <a:rPr lang="en-US" sz="1600" dirty="0" smtClean="0">
                <a:solidFill>
                  <a:schemeClr val="accent3">
                    <a:lumMod val="50000"/>
                  </a:schemeClr>
                </a:solidFill>
              </a:rPr>
              <a:t>outlet </a:t>
            </a:r>
            <a:r>
              <a:rPr lang="ru-RU" sz="1600" dirty="0" smtClean="0">
                <a:solidFill>
                  <a:schemeClr val="accent3">
                    <a:lumMod val="50000"/>
                  </a:schemeClr>
                </a:solidFill>
              </a:rPr>
              <a:t>центра</a:t>
            </a:r>
            <a:endParaRPr lang="ru-RU" sz="1600" dirty="0">
              <a:solidFill>
                <a:schemeClr val="accent3">
                  <a:lumMod val="50000"/>
                </a:schemeClr>
              </a:solidFill>
            </a:endParaRPr>
          </a:p>
        </p:txBody>
      </p:sp>
      <p:graphicFrame>
        <p:nvGraphicFramePr>
          <p:cNvPr id="7" name="Таблица 6"/>
          <p:cNvGraphicFramePr>
            <a:graphicFrameLocks noGrp="1"/>
          </p:cNvGraphicFramePr>
          <p:nvPr/>
        </p:nvGraphicFramePr>
        <p:xfrm>
          <a:off x="357166" y="2571736"/>
          <a:ext cx="6143669" cy="4768347"/>
        </p:xfrm>
        <a:graphic>
          <a:graphicData uri="http://schemas.openxmlformats.org/drawingml/2006/table">
            <a:tbl>
              <a:tblPr firstRow="1" bandRow="1">
                <a:tableStyleId>{C083E6E3-FA7D-4D7B-A595-EF9225AFEA82}</a:tableStyleId>
              </a:tblPr>
              <a:tblGrid>
                <a:gridCol w="1498456"/>
                <a:gridCol w="501808"/>
                <a:gridCol w="928694"/>
                <a:gridCol w="3214711"/>
              </a:tblGrid>
              <a:tr h="357190">
                <a:tc>
                  <a:txBody>
                    <a:bodyPr/>
                    <a:lstStyle/>
                    <a:p>
                      <a:pPr>
                        <a:lnSpc>
                          <a:spcPct val="100000"/>
                        </a:lnSpc>
                      </a:pPr>
                      <a:endParaRPr lang="ru-RU" sz="1100" dirty="0"/>
                    </a:p>
                  </a:txBody>
                  <a:tcPr/>
                </a:tc>
                <a:tc>
                  <a:txBody>
                    <a:bodyPr/>
                    <a:lstStyle/>
                    <a:p>
                      <a:pPr>
                        <a:lnSpc>
                          <a:spcPct val="100000"/>
                        </a:lnSpc>
                      </a:pPr>
                      <a:endParaRPr lang="ru-RU" sz="1100" dirty="0"/>
                    </a:p>
                  </a:txBody>
                  <a:tcPr/>
                </a:tc>
                <a:tc>
                  <a:txBody>
                    <a:bodyPr/>
                    <a:lstStyle/>
                    <a:p>
                      <a:pPr>
                        <a:lnSpc>
                          <a:spcPct val="100000"/>
                        </a:lnSpc>
                      </a:pPr>
                      <a:r>
                        <a:rPr lang="ru-RU" sz="1100" dirty="0" smtClean="0"/>
                        <a:t>Стоимость (руб.)</a:t>
                      </a:r>
                      <a:endParaRPr lang="ru-RU" sz="1100" dirty="0"/>
                    </a:p>
                  </a:txBody>
                  <a:tcPr/>
                </a:tc>
                <a:tc>
                  <a:txBody>
                    <a:bodyPr/>
                    <a:lstStyle/>
                    <a:p>
                      <a:pPr>
                        <a:lnSpc>
                          <a:spcPct val="100000"/>
                        </a:lnSpc>
                      </a:pPr>
                      <a:r>
                        <a:rPr lang="ru-RU" sz="1100" dirty="0" smtClean="0"/>
                        <a:t>Примечание</a:t>
                      </a:r>
                      <a:endParaRPr lang="ru-RU" sz="1100" dirty="0"/>
                    </a:p>
                  </a:txBody>
                  <a:tcPr/>
                </a:tc>
              </a:tr>
              <a:tr h="1376928">
                <a:tc>
                  <a:txBody>
                    <a:bodyPr/>
                    <a:lstStyle/>
                    <a:p>
                      <a:pPr>
                        <a:lnSpc>
                          <a:spcPct val="100000"/>
                        </a:lnSpc>
                      </a:pPr>
                      <a:r>
                        <a:rPr lang="ru-RU" sz="1100" dirty="0" smtClean="0"/>
                        <a:t>Электроснабжение (кВ*А)</a:t>
                      </a:r>
                      <a:endParaRPr lang="ru-RU" sz="1100" dirty="0"/>
                    </a:p>
                  </a:txBody>
                  <a:tcPr/>
                </a:tc>
                <a:tc>
                  <a:txBody>
                    <a:bodyPr/>
                    <a:lstStyle/>
                    <a:p>
                      <a:pPr>
                        <a:lnSpc>
                          <a:spcPct val="100000"/>
                        </a:lnSpc>
                      </a:pPr>
                      <a:r>
                        <a:rPr lang="ru-RU" sz="1100" dirty="0" smtClean="0"/>
                        <a:t>4356</a:t>
                      </a:r>
                      <a:endParaRPr lang="ru-RU" sz="1100" dirty="0"/>
                    </a:p>
                  </a:txBody>
                  <a:tcPr/>
                </a:tc>
                <a:tc>
                  <a:txBody>
                    <a:bodyPr/>
                    <a:lstStyle/>
                    <a:p>
                      <a:pPr>
                        <a:lnSpc>
                          <a:spcPct val="100000"/>
                        </a:lnSpc>
                      </a:pPr>
                      <a:r>
                        <a:rPr lang="ru-RU" sz="1100" dirty="0" smtClean="0"/>
                        <a:t>114 392 480</a:t>
                      </a:r>
                      <a:endParaRPr lang="ru-RU" sz="1100" dirty="0"/>
                    </a:p>
                  </a:txBody>
                  <a:tcPr/>
                </a:tc>
                <a:tc>
                  <a:txBody>
                    <a:bodyPr/>
                    <a:lstStyle/>
                    <a:p>
                      <a:pPr algn="just">
                        <a:lnSpc>
                          <a:spcPct val="100000"/>
                        </a:lnSpc>
                      </a:pPr>
                      <a:r>
                        <a:rPr lang="ru-RU" sz="1100" dirty="0" smtClean="0"/>
                        <a:t>Стоимость подключения по линии 10000 вольт регламентирована  Правительством ЛО  №111/1</a:t>
                      </a:r>
                      <a:r>
                        <a:rPr lang="ru-RU" sz="1100" baseline="0" dirty="0" smtClean="0"/>
                        <a:t>  от 24.05.07 г.</a:t>
                      </a:r>
                    </a:p>
                    <a:p>
                      <a:pPr algn="just">
                        <a:lnSpc>
                          <a:spcPct val="100000"/>
                        </a:lnSpc>
                      </a:pPr>
                      <a:r>
                        <a:rPr lang="ru-RU" sz="1100" baseline="0" dirty="0" smtClean="0"/>
                        <a:t>Границей разграничения балансовой принадлежности питающей электрической сети будет точка присоединения отводящего </a:t>
                      </a:r>
                      <a:r>
                        <a:rPr lang="ru-RU" sz="1100" baseline="0" dirty="0" err="1" smtClean="0"/>
                        <a:t>фридера</a:t>
                      </a:r>
                      <a:r>
                        <a:rPr lang="ru-RU" sz="1100" baseline="0" dirty="0" smtClean="0"/>
                        <a:t> распределительной подстанции, располагаемой на участке под застройку.</a:t>
                      </a:r>
                      <a:endParaRPr lang="ru-RU" sz="1100" dirty="0"/>
                    </a:p>
                  </a:txBody>
                  <a:tcPr/>
                </a:tc>
              </a:tr>
              <a:tr h="732409">
                <a:tc>
                  <a:txBody>
                    <a:bodyPr/>
                    <a:lstStyle/>
                    <a:p>
                      <a:pPr>
                        <a:lnSpc>
                          <a:spcPct val="100000"/>
                        </a:lnSpc>
                      </a:pPr>
                      <a:r>
                        <a:rPr lang="ru-RU" sz="1100" dirty="0" smtClean="0"/>
                        <a:t>Газоснабжение (м³/час)</a:t>
                      </a:r>
                      <a:endParaRPr lang="ru-RU" sz="1100" dirty="0"/>
                    </a:p>
                  </a:txBody>
                  <a:tcPr/>
                </a:tc>
                <a:tc>
                  <a:txBody>
                    <a:bodyPr/>
                    <a:lstStyle/>
                    <a:p>
                      <a:pPr>
                        <a:lnSpc>
                          <a:spcPct val="100000"/>
                        </a:lnSpc>
                      </a:pPr>
                      <a:r>
                        <a:rPr lang="ru-RU" sz="1100" dirty="0" smtClean="0"/>
                        <a:t>232</a:t>
                      </a:r>
                      <a:endParaRPr lang="ru-RU" sz="1100" dirty="0"/>
                    </a:p>
                  </a:txBody>
                  <a:tcPr/>
                </a:tc>
                <a:tc>
                  <a:txBody>
                    <a:bodyPr/>
                    <a:lstStyle/>
                    <a:p>
                      <a:pPr>
                        <a:lnSpc>
                          <a:spcPct val="100000"/>
                        </a:lnSpc>
                      </a:pPr>
                      <a:r>
                        <a:rPr lang="ru-RU" sz="1100" dirty="0" smtClean="0"/>
                        <a:t>1 600 800</a:t>
                      </a:r>
                      <a:endParaRPr lang="ru-RU"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t>Стоимость присоединения к системам ООО «</a:t>
                      </a:r>
                      <a:r>
                        <a:rPr lang="ru-RU" sz="1100" dirty="0" err="1" smtClean="0"/>
                        <a:t>Петербурггаз</a:t>
                      </a:r>
                      <a:r>
                        <a:rPr lang="ru-RU" sz="1100" dirty="0" smtClean="0"/>
                        <a:t>» регламентирована</a:t>
                      </a:r>
                      <a:r>
                        <a:rPr lang="ru-RU" sz="1100" baseline="0" dirty="0" smtClean="0"/>
                        <a:t> Распоряжением Комитета по тарифам Правительства СПб  №1-р от 01.02.08.</a:t>
                      </a:r>
                      <a:endParaRPr lang="ru-RU" sz="1100" dirty="0" smtClean="0"/>
                    </a:p>
                  </a:txBody>
                  <a:tcPr/>
                </a:tc>
              </a:tr>
              <a:tr h="732409">
                <a:tc>
                  <a:txBody>
                    <a:bodyPr/>
                    <a:lstStyle/>
                    <a:p>
                      <a:pPr>
                        <a:lnSpc>
                          <a:spcPct val="100000"/>
                        </a:lnSpc>
                      </a:pPr>
                      <a:r>
                        <a:rPr lang="ru-RU" sz="1100" dirty="0" smtClean="0"/>
                        <a:t>Водоснабжение (м³/сутки)*</a:t>
                      </a:r>
                      <a:endParaRPr lang="ru-RU" sz="1100" dirty="0"/>
                    </a:p>
                  </a:txBody>
                  <a:tcPr/>
                </a:tc>
                <a:tc>
                  <a:txBody>
                    <a:bodyPr/>
                    <a:lstStyle/>
                    <a:p>
                      <a:pPr>
                        <a:lnSpc>
                          <a:spcPct val="100000"/>
                        </a:lnSpc>
                      </a:pPr>
                      <a:r>
                        <a:rPr lang="ru-RU" sz="1100" dirty="0" smtClean="0"/>
                        <a:t>370</a:t>
                      </a:r>
                      <a:endParaRPr lang="ru-RU" sz="1100" dirty="0"/>
                    </a:p>
                  </a:txBody>
                  <a:tcPr/>
                </a:tc>
                <a:tc>
                  <a:txBody>
                    <a:bodyPr/>
                    <a:lstStyle/>
                    <a:p>
                      <a:pPr>
                        <a:lnSpc>
                          <a:spcPct val="100000"/>
                        </a:lnSpc>
                      </a:pPr>
                      <a:r>
                        <a:rPr lang="ru-RU" sz="1100" dirty="0" smtClean="0"/>
                        <a:t>44</a:t>
                      </a:r>
                      <a:r>
                        <a:rPr lang="ru-RU" sz="1100" baseline="0" dirty="0" smtClean="0"/>
                        <a:t> 503  464</a:t>
                      </a:r>
                      <a:endParaRPr lang="ru-RU" sz="1100" dirty="0"/>
                    </a:p>
                  </a:txBody>
                  <a:tcPr/>
                </a:tc>
                <a:tc>
                  <a:txBody>
                    <a:bodyPr/>
                    <a:lstStyle/>
                    <a:p>
                      <a:pPr algn="just">
                        <a:lnSpc>
                          <a:spcPct val="100000"/>
                        </a:lnSpc>
                      </a:pPr>
                      <a:r>
                        <a:rPr lang="ru-RU" sz="1100" dirty="0" smtClean="0">
                          <a:solidFill>
                            <a:schemeClr val="tx1"/>
                          </a:solidFill>
                        </a:rPr>
                        <a:t>Плата  за присоединение к сетям  ГУП «Водоканал Санкт-Петербурга» регламентирована  Распоряжением  Комитета по Тарифам СПБ №156. </a:t>
                      </a:r>
                      <a:endParaRPr lang="ru-RU" sz="1100" dirty="0">
                        <a:solidFill>
                          <a:schemeClr val="tx1"/>
                        </a:solidFill>
                      </a:endParaRPr>
                    </a:p>
                  </a:txBody>
                  <a:tcPr anchor="ctr"/>
                </a:tc>
              </a:tr>
              <a:tr h="5712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100" dirty="0" smtClean="0"/>
                        <a:t>Водоотведение (м³/сутки)**</a:t>
                      </a:r>
                    </a:p>
                    <a:p>
                      <a:pPr>
                        <a:lnSpc>
                          <a:spcPct val="100000"/>
                        </a:lnSpc>
                      </a:pPr>
                      <a:endParaRPr lang="ru-RU" sz="1100" dirty="0"/>
                    </a:p>
                  </a:txBody>
                  <a:tcPr/>
                </a:tc>
                <a:tc>
                  <a:txBody>
                    <a:bodyPr/>
                    <a:lstStyle/>
                    <a:p>
                      <a:pPr>
                        <a:lnSpc>
                          <a:spcPct val="100000"/>
                        </a:lnSpc>
                      </a:pPr>
                      <a:r>
                        <a:rPr lang="ru-RU" sz="1100" dirty="0" smtClean="0"/>
                        <a:t>370</a:t>
                      </a:r>
                      <a:endParaRPr lang="ru-RU" sz="1100" dirty="0"/>
                    </a:p>
                  </a:txBody>
                  <a:tcPr/>
                </a:tc>
                <a:tc>
                  <a:txBody>
                    <a:bodyPr/>
                    <a:lstStyle/>
                    <a:p>
                      <a:pPr>
                        <a:lnSpc>
                          <a:spcPct val="100000"/>
                        </a:lnSpc>
                      </a:pPr>
                      <a:r>
                        <a:rPr lang="ru-RU" sz="1100" dirty="0" smtClean="0"/>
                        <a:t>16</a:t>
                      </a:r>
                      <a:r>
                        <a:rPr lang="ru-RU" sz="1100" baseline="0" dirty="0" smtClean="0"/>
                        <a:t> 650 000</a:t>
                      </a:r>
                      <a:endParaRPr lang="ru-RU" sz="1100" dirty="0"/>
                    </a:p>
                  </a:txBody>
                  <a:tcPr/>
                </a:tc>
                <a:tc>
                  <a:txBody>
                    <a:bodyPr/>
                    <a:lstStyle/>
                    <a:p>
                      <a:pPr algn="just">
                        <a:lnSpc>
                          <a:spcPct val="100000"/>
                        </a:lnSpc>
                      </a:pPr>
                      <a:r>
                        <a:rPr lang="ru-RU" sz="1100" dirty="0" smtClean="0"/>
                        <a:t>Плата за присоединение определена ООО «Фирма «РОСС»</a:t>
                      </a:r>
                      <a:endParaRPr lang="ru-RU" sz="1100" dirty="0"/>
                    </a:p>
                  </a:txBody>
                  <a:tcPr anchor="ctr"/>
                </a:tc>
              </a:tr>
              <a:tr h="410149">
                <a:tc>
                  <a:txBody>
                    <a:bodyPr/>
                    <a:lstStyle/>
                    <a:p>
                      <a:pPr>
                        <a:lnSpc>
                          <a:spcPct val="100000"/>
                        </a:lnSpc>
                      </a:pPr>
                      <a:r>
                        <a:rPr lang="ru-RU" sz="1100" dirty="0" smtClean="0"/>
                        <a:t>Покровская дорога</a:t>
                      </a:r>
                      <a:endParaRPr lang="ru-RU" sz="1100" dirty="0"/>
                    </a:p>
                  </a:txBody>
                  <a:tcPr/>
                </a:tc>
                <a:tc>
                  <a:txBody>
                    <a:bodyPr/>
                    <a:lstStyle/>
                    <a:p>
                      <a:pPr>
                        <a:lnSpc>
                          <a:spcPct val="100000"/>
                        </a:lnSpc>
                      </a:pPr>
                      <a:endParaRPr lang="ru-RU" sz="1100" dirty="0"/>
                    </a:p>
                  </a:txBody>
                  <a:tcPr/>
                </a:tc>
                <a:tc>
                  <a:txBody>
                    <a:bodyPr/>
                    <a:lstStyle/>
                    <a:p>
                      <a:pPr>
                        <a:lnSpc>
                          <a:spcPct val="100000"/>
                        </a:lnSpc>
                      </a:pPr>
                      <a:r>
                        <a:rPr lang="ru-RU" sz="1100" dirty="0" smtClean="0"/>
                        <a:t>17 325 000</a:t>
                      </a:r>
                      <a:endParaRPr lang="ru-RU" sz="1100" dirty="0"/>
                    </a:p>
                  </a:txBody>
                  <a:tcPr/>
                </a:tc>
                <a:tc>
                  <a:txBody>
                    <a:bodyPr/>
                    <a:lstStyle/>
                    <a:p>
                      <a:pPr>
                        <a:lnSpc>
                          <a:spcPct val="100000"/>
                        </a:lnSpc>
                      </a:pPr>
                      <a:r>
                        <a:rPr lang="ru-RU" sz="1100" dirty="0" smtClean="0"/>
                        <a:t>Частичное восстановление дорожного покрытия</a:t>
                      </a:r>
                      <a:endParaRPr lang="ru-RU" sz="1100" dirty="0"/>
                    </a:p>
                  </a:txBody>
                  <a:tcPr/>
                </a:tc>
              </a:tr>
              <a:tr h="410149">
                <a:tc>
                  <a:txBody>
                    <a:bodyPr/>
                    <a:lstStyle/>
                    <a:p>
                      <a:pPr>
                        <a:lnSpc>
                          <a:spcPct val="100000"/>
                        </a:lnSpc>
                      </a:pPr>
                      <a:r>
                        <a:rPr lang="ru-RU" sz="1100" dirty="0" smtClean="0"/>
                        <a:t>Съезд</a:t>
                      </a:r>
                      <a:endParaRPr lang="ru-RU" sz="1100" dirty="0"/>
                    </a:p>
                  </a:txBody>
                  <a:tcPr/>
                </a:tc>
                <a:tc>
                  <a:txBody>
                    <a:bodyPr/>
                    <a:lstStyle/>
                    <a:p>
                      <a:pPr>
                        <a:lnSpc>
                          <a:spcPct val="100000"/>
                        </a:lnSpc>
                      </a:pPr>
                      <a:endParaRPr lang="ru-RU" sz="1100"/>
                    </a:p>
                  </a:txBody>
                  <a:tcPr/>
                </a:tc>
                <a:tc>
                  <a:txBody>
                    <a:bodyPr/>
                    <a:lstStyle/>
                    <a:p>
                      <a:pPr>
                        <a:lnSpc>
                          <a:spcPct val="100000"/>
                        </a:lnSpc>
                      </a:pPr>
                      <a:r>
                        <a:rPr lang="ru-RU" sz="1100" dirty="0" smtClean="0"/>
                        <a:t>160 000 000</a:t>
                      </a:r>
                      <a:endParaRPr lang="ru-RU" sz="1100" dirty="0"/>
                    </a:p>
                  </a:txBody>
                  <a:tcPr/>
                </a:tc>
                <a:tc>
                  <a:txBody>
                    <a:bodyPr/>
                    <a:lstStyle/>
                    <a:p>
                      <a:pPr>
                        <a:lnSpc>
                          <a:spcPct val="100000"/>
                        </a:lnSpc>
                      </a:pPr>
                      <a:r>
                        <a:rPr lang="ru-RU" sz="1100" dirty="0" smtClean="0"/>
                        <a:t>Проектирование и строительство съезда с КАД</a:t>
                      </a:r>
                      <a:endParaRPr lang="ru-RU" sz="1100" dirty="0"/>
                    </a:p>
                  </a:txBody>
                  <a:tcPr/>
                </a:tc>
              </a:tr>
            </a:tbl>
          </a:graphicData>
        </a:graphic>
      </p:graphicFrame>
      <p:sp>
        <p:nvSpPr>
          <p:cNvPr id="9" name="Прямоугольник 8"/>
          <p:cNvSpPr/>
          <p:nvPr/>
        </p:nvSpPr>
        <p:spPr>
          <a:xfrm>
            <a:off x="500042" y="7429520"/>
            <a:ext cx="5857916" cy="1384995"/>
          </a:xfrm>
          <a:prstGeom prst="rect">
            <a:avLst/>
          </a:prstGeom>
        </p:spPr>
        <p:txBody>
          <a:bodyPr wrap="square">
            <a:spAutoFit/>
          </a:bodyPr>
          <a:lstStyle/>
          <a:p>
            <a:r>
              <a:rPr lang="ru-RU" sz="1200" dirty="0" smtClean="0"/>
              <a:t> *Существует возможность альтернативного водоснабжения проекта, определяемая наличием ранее использовавшихся водозаборных сооружений на р. Неве в границах муниципалитета.</a:t>
            </a:r>
          </a:p>
          <a:p>
            <a:r>
              <a:rPr lang="ru-RU" sz="1200" dirty="0" smtClean="0"/>
              <a:t>** Существует альтернативная возможность присоединения к сетям  ГУП «Водоканал Санкт-Петербурга» плата регламентирована  Распоряжением  Комитета по Тарифам СПБ №156 и составит 46 004 424 руб.</a:t>
            </a:r>
          </a:p>
          <a:p>
            <a:endParaRPr lang="ru-RU" sz="1200" dirty="0"/>
          </a:p>
        </p:txBody>
      </p:sp>
      <p:sp>
        <p:nvSpPr>
          <p:cNvPr id="8" name="Номер слайда 7"/>
          <p:cNvSpPr>
            <a:spLocks noGrp="1"/>
          </p:cNvSpPr>
          <p:nvPr>
            <p:ph type="sldNum" sz="quarter" idx="12"/>
          </p:nvPr>
        </p:nvSpPr>
        <p:spPr/>
        <p:txBody>
          <a:bodyPr/>
          <a:lstStyle/>
          <a:p>
            <a:fld id="{73C111CA-5F9D-4A16-AC81-992D7480F4EC}" type="slidenum">
              <a:rPr lang="ru-RU" smtClean="0"/>
              <a:pPr/>
              <a:t>26</a:t>
            </a:fld>
            <a:endParaRPr lang="ru-RU"/>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0"/>
            <a:ext cx="4143404" cy="1524000"/>
          </a:xfrm>
        </p:spPr>
        <p:txBody>
          <a:bodyPr>
            <a:normAutofit/>
          </a:bodyPr>
          <a:lstStyle/>
          <a:p>
            <a:pPr algn="l"/>
            <a:r>
              <a:rPr lang="ru-RU" sz="1600" dirty="0" smtClean="0">
                <a:solidFill>
                  <a:schemeClr val="accent3">
                    <a:lumMod val="50000"/>
                  </a:schemeClr>
                </a:solidFill>
                <a:cs typeface="Arial" pitchFamily="34" charset="0"/>
              </a:rPr>
              <a:t>Предлагаемые стилистические и архитектурные решения</a:t>
            </a:r>
            <a:endParaRPr lang="ru-RU" sz="1600" dirty="0">
              <a:solidFill>
                <a:schemeClr val="accent3">
                  <a:lumMod val="50000"/>
                </a:schemeClr>
              </a:solidFill>
              <a:cs typeface="Arial" pitchFamily="34" charset="0"/>
            </a:endParaRPr>
          </a:p>
        </p:txBody>
      </p:sp>
      <p:sp>
        <p:nvSpPr>
          <p:cNvPr id="5" name="Содержимое 2"/>
          <p:cNvSpPr>
            <a:spLocks noGrp="1"/>
          </p:cNvSpPr>
          <p:nvPr>
            <p:ph idx="1"/>
          </p:nvPr>
        </p:nvSpPr>
        <p:spPr>
          <a:xfrm>
            <a:off x="285728" y="1285852"/>
            <a:ext cx="4429156" cy="7429552"/>
          </a:xfrm>
        </p:spPr>
        <p:txBody>
          <a:bodyPr>
            <a:noAutofit/>
          </a:bodyPr>
          <a:lstStyle/>
          <a:p>
            <a:pPr marL="0" indent="342900" algn="just">
              <a:lnSpc>
                <a:spcPct val="150000"/>
              </a:lnSpc>
              <a:buFont typeface="Arial" charset="0"/>
              <a:buNone/>
            </a:pPr>
            <a:r>
              <a:rPr lang="ru-RU" sz="1200" dirty="0" smtClean="0"/>
              <a:t>При проектировании и последующем строительстве </a:t>
            </a:r>
            <a:r>
              <a:rPr lang="en-US" sz="1200" dirty="0" smtClean="0"/>
              <a:t>outlet </a:t>
            </a:r>
            <a:r>
              <a:rPr lang="ru-RU" sz="1200" dirty="0" smtClean="0"/>
              <a:t>центра мы предлагаем использовать </a:t>
            </a:r>
            <a:r>
              <a:rPr lang="ru-RU" sz="1200" dirty="0" err="1" smtClean="0"/>
              <a:t>микс</a:t>
            </a:r>
            <a:r>
              <a:rPr lang="ru-RU" sz="1200" dirty="0" smtClean="0"/>
              <a:t> архитектурных стилей, в котором совмещались бы простота и лаконичность современных форм, гармонично вписывающихся в окружающее пространство и не вступающих в диссонанс с традициями градостроительства Санкт-Петербурга. </a:t>
            </a:r>
          </a:p>
          <a:p>
            <a:pPr marL="0" indent="342900" algn="just">
              <a:lnSpc>
                <a:spcPct val="150000"/>
              </a:lnSpc>
              <a:buFont typeface="Arial" charset="0"/>
              <a:buNone/>
            </a:pPr>
            <a:r>
              <a:rPr lang="ru-RU" sz="1200" b="1" dirty="0" smtClean="0"/>
              <a:t>Стилистические и архитектурные решения:</a:t>
            </a:r>
          </a:p>
          <a:p>
            <a:pPr marL="0" indent="342900" algn="just">
              <a:lnSpc>
                <a:spcPct val="150000"/>
              </a:lnSpc>
            </a:pPr>
            <a:r>
              <a:rPr lang="ru-RU" sz="1200" dirty="0" smtClean="0"/>
              <a:t>Предлагаемая архитекторами форма «восьмерки»  предполагает максимальную концентрацию торговых пешеходных путей внутри замкнутого пространства, позволяя изолировано разместить сервисные подъездные пути к центру с внешней стороны. </a:t>
            </a:r>
          </a:p>
          <a:p>
            <a:pPr marL="0" indent="342900" algn="just">
              <a:lnSpc>
                <a:spcPct val="150000"/>
              </a:lnSpc>
            </a:pPr>
            <a:r>
              <a:rPr lang="ru-RU" sz="1200" dirty="0" smtClean="0"/>
              <a:t>Стандартные европейские </a:t>
            </a:r>
            <a:r>
              <a:rPr lang="en-US" sz="1200" dirty="0" smtClean="0"/>
              <a:t>outlet </a:t>
            </a:r>
            <a:r>
              <a:rPr lang="ru-RU" sz="1200" dirty="0" smtClean="0"/>
              <a:t>центры предполагают открытые уличные галереи, но учитывая сложные погодные условия Санкт-Петербурга мы рассматриваем вариант комбинированного подхода в строительстве, который предусматривает </a:t>
            </a:r>
            <a:r>
              <a:rPr lang="ru-RU" sz="1200" i="1" dirty="0" smtClean="0"/>
              <a:t>частичное</a:t>
            </a:r>
            <a:r>
              <a:rPr lang="ru-RU" sz="1200" dirty="0" smtClean="0"/>
              <a:t> покрытие основных торговых переходов. Данный вариант строительства, с помощью легких прозрачных конструкций (навесов) обеспечивает круглогодичное комфортное перемещение покупателей, сохраняя при этом естественное освещение и обеспечивая защиту от осадков. Данный вариант, однако не охватывает центральные площади центра, парковку и некоторые другие элементы, оставляя открытые пространства и не создавая психологического давления, присущего замкнутым помещениям. </a:t>
            </a:r>
          </a:p>
          <a:p>
            <a:pPr marL="0" indent="342900" algn="just">
              <a:lnSpc>
                <a:spcPct val="150000"/>
              </a:lnSpc>
            </a:pPr>
            <a:endParaRPr lang="ru-RU" sz="1200" dirty="0" smtClean="0">
              <a:solidFill>
                <a:schemeClr val="accent3">
                  <a:lumMod val="50000"/>
                </a:schemeClr>
              </a:solidFill>
            </a:endParaRPr>
          </a:p>
          <a:p>
            <a:pPr marL="0" indent="342900" algn="just">
              <a:lnSpc>
                <a:spcPct val="150000"/>
              </a:lnSpc>
            </a:pPr>
            <a:endParaRPr lang="ru-RU" sz="1200" dirty="0" smtClean="0">
              <a:solidFill>
                <a:schemeClr val="accent3">
                  <a:lumMod val="50000"/>
                </a:schemeClr>
              </a:solidFill>
            </a:endParaRPr>
          </a:p>
          <a:p>
            <a:pPr marL="0" indent="342900" algn="just">
              <a:lnSpc>
                <a:spcPct val="150000"/>
              </a:lnSpc>
              <a:buFont typeface="Arial" charset="0"/>
              <a:buNone/>
            </a:pPr>
            <a:r>
              <a:rPr lang="ru-RU" sz="1200" dirty="0" smtClean="0">
                <a:solidFill>
                  <a:schemeClr val="accent3">
                    <a:lumMod val="50000"/>
                  </a:schemeClr>
                </a:solidFill>
              </a:rPr>
              <a:t>  </a:t>
            </a:r>
          </a:p>
        </p:txBody>
      </p:sp>
      <p:pic>
        <p:nvPicPr>
          <p:cNvPr id="4" name="Рисунок 3" descr="freeport (Large).JPG"/>
          <p:cNvPicPr>
            <a:picLocks noChangeAspect="1"/>
          </p:cNvPicPr>
          <p:nvPr/>
        </p:nvPicPr>
        <p:blipFill>
          <a:blip r:embed="rId3" cstate="print"/>
          <a:stretch>
            <a:fillRect/>
          </a:stretch>
        </p:blipFill>
        <p:spPr>
          <a:xfrm>
            <a:off x="4929198" y="1500166"/>
            <a:ext cx="1714511" cy="1285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outlet фото (Large).JPG"/>
          <p:cNvPicPr>
            <a:picLocks noChangeAspect="1"/>
          </p:cNvPicPr>
          <p:nvPr/>
        </p:nvPicPr>
        <p:blipFill>
          <a:blip r:embed="rId4" cstate="print"/>
          <a:stretch>
            <a:fillRect/>
          </a:stretch>
        </p:blipFill>
        <p:spPr>
          <a:xfrm>
            <a:off x="4929198" y="3714744"/>
            <a:ext cx="1714488" cy="1285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2.JPG"/>
          <p:cNvPicPr>
            <a:picLocks noChangeAspect="1"/>
          </p:cNvPicPr>
          <p:nvPr/>
        </p:nvPicPr>
        <p:blipFill>
          <a:blip r:embed="rId5" cstate="print"/>
          <a:stretch>
            <a:fillRect/>
          </a:stretch>
        </p:blipFill>
        <p:spPr>
          <a:xfrm>
            <a:off x="4857760" y="6143636"/>
            <a:ext cx="1714512" cy="1285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Номер слайда 8"/>
          <p:cNvSpPr>
            <a:spLocks noGrp="1"/>
          </p:cNvSpPr>
          <p:nvPr>
            <p:ph type="sldNum" sz="quarter" idx="12"/>
          </p:nvPr>
        </p:nvSpPr>
        <p:spPr/>
        <p:txBody>
          <a:bodyPr/>
          <a:lstStyle/>
          <a:p>
            <a:fld id="{73C111CA-5F9D-4A16-AC81-992D7480F4EC}" type="slidenum">
              <a:rPr lang="ru-RU" smtClean="0"/>
              <a:pPr/>
              <a:t>27</a:t>
            </a:fld>
            <a:endParaRPr lang="ru-RU"/>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66" y="142844"/>
            <a:ext cx="6172200" cy="1524000"/>
          </a:xfrm>
        </p:spPr>
        <p:txBody>
          <a:bodyPr>
            <a:normAutofit/>
          </a:bodyPr>
          <a:lstStyle/>
          <a:p>
            <a:pPr algn="l"/>
            <a:r>
              <a:rPr lang="ru-RU" sz="1600" dirty="0" smtClean="0">
                <a:solidFill>
                  <a:schemeClr val="accent3">
                    <a:lumMod val="50000"/>
                  </a:schemeClr>
                </a:solidFill>
              </a:rPr>
              <a:t>Название и логотип</a:t>
            </a:r>
            <a:endParaRPr lang="ru-RU" sz="1600" dirty="0">
              <a:solidFill>
                <a:schemeClr val="accent3">
                  <a:lumMod val="50000"/>
                </a:schemeClr>
              </a:solidFill>
            </a:endParaRPr>
          </a:p>
        </p:txBody>
      </p:sp>
      <p:sp>
        <p:nvSpPr>
          <p:cNvPr id="3" name="Содержимое 2"/>
          <p:cNvSpPr>
            <a:spLocks noGrp="1"/>
          </p:cNvSpPr>
          <p:nvPr>
            <p:ph idx="1"/>
          </p:nvPr>
        </p:nvSpPr>
        <p:spPr>
          <a:xfrm>
            <a:off x="500042" y="1500166"/>
            <a:ext cx="4286280" cy="4357718"/>
          </a:xfrm>
        </p:spPr>
        <p:txBody>
          <a:bodyPr>
            <a:noAutofit/>
          </a:bodyPr>
          <a:lstStyle/>
          <a:p>
            <a:pPr marL="0" indent="324000" algn="just">
              <a:lnSpc>
                <a:spcPct val="150000"/>
              </a:lnSpc>
              <a:spcBef>
                <a:spcPts val="0"/>
              </a:spcBef>
              <a:buNone/>
            </a:pPr>
            <a:r>
              <a:rPr lang="ru-RU" sz="1200" dirty="0" smtClean="0"/>
              <a:t>В качестве названия </a:t>
            </a:r>
            <a:r>
              <a:rPr lang="en-US" sz="1200" dirty="0" smtClean="0"/>
              <a:t>outlet</a:t>
            </a:r>
            <a:r>
              <a:rPr lang="ru-RU" sz="1200" dirty="0" smtClean="0"/>
              <a:t> центра мы выбрали слово «Утка», по ассоциации с названием реки, протекающей по территории участка и на берегу которой предполагается строительство центра. Такое название привяжет покупателя к местности и создаст некую легенду, объединяющую данные территории: проект в целом, </a:t>
            </a:r>
            <a:r>
              <a:rPr lang="en-US" sz="1200" dirty="0" smtClean="0"/>
              <a:t>outlet</a:t>
            </a:r>
            <a:r>
              <a:rPr lang="ru-RU" sz="1200" dirty="0" smtClean="0"/>
              <a:t> центр  и реку. </a:t>
            </a:r>
          </a:p>
          <a:p>
            <a:pPr marL="0" indent="324000" algn="just">
              <a:lnSpc>
                <a:spcPct val="150000"/>
              </a:lnSpc>
              <a:spcBef>
                <a:spcPts val="0"/>
              </a:spcBef>
              <a:buNone/>
            </a:pPr>
            <a:r>
              <a:rPr lang="ru-RU" sz="1200" dirty="0" smtClean="0"/>
              <a:t>Согласно эпосу, сказкам и легендам древних народов, некогда живших на данных территориях (славян, скандинавов, финно-угорских народностей и т.д.), образ утки неразрывно связан с благополучием, богатством и благосостоянием. А суеверное сознание древних народов лишь способствовало распространению данного образа в изделиях-оберегах: бубенцы, утиные лапки, амулеты, подвески, серьги и </a:t>
            </a:r>
            <a:r>
              <a:rPr lang="ru-RU" sz="1200" dirty="0" err="1" smtClean="0"/>
              <a:t>т.д</a:t>
            </a:r>
            <a:r>
              <a:rPr lang="ru-RU" sz="1200" dirty="0" smtClean="0"/>
              <a:t>, которые популярны и сегодня, особенно в скандинавских странах. При проведении археологических раскопок предметы с изображением птицы находили по всей территории Северо-Западного региона, а также у северных славянских народов и финно-угорских в Скандинавии. Более того, территории Уткиной Заводи изначально относились к финским землям, но по мере развития и расширения России стали русскими, а большая часть обычаев и мифов, сохранилась в том числе и образ утки – прародительницы всего живого (символ Создателя у славян). </a:t>
            </a:r>
          </a:p>
        </p:txBody>
      </p:sp>
      <p:pic>
        <p:nvPicPr>
          <p:cNvPr id="4" name="Рисунок 3" descr="http://www.maratika.ru/images/goods/Podveski%20shuma/C52-11_.jpg"/>
          <p:cNvPicPr/>
          <p:nvPr/>
        </p:nvPicPr>
        <p:blipFill>
          <a:blip r:embed="rId2" cstate="print"/>
          <a:srcRect/>
          <a:stretch>
            <a:fillRect/>
          </a:stretch>
        </p:blipFill>
        <p:spPr bwMode="auto">
          <a:xfrm>
            <a:off x="5286388" y="1357290"/>
            <a:ext cx="1100128" cy="1214446"/>
          </a:xfrm>
          <a:prstGeom prst="rect">
            <a:avLst/>
          </a:prstGeom>
          <a:noFill/>
          <a:ln w="9525">
            <a:noFill/>
            <a:miter lim="800000"/>
            <a:headEnd/>
            <a:tailEnd/>
          </a:ln>
        </p:spPr>
      </p:pic>
      <p:pic>
        <p:nvPicPr>
          <p:cNvPr id="6" name="Рисунок 5" descr="http://www.nkj.ru/upload/iblock/9fb/9fbc6037e3d6fb582eb213d4eef20fe3.jpg">
            <a:hlinkClick r:id="rId3"/>
          </p:cNvPr>
          <p:cNvPicPr/>
          <p:nvPr/>
        </p:nvPicPr>
        <p:blipFill>
          <a:blip r:embed="rId4" cstate="print"/>
          <a:srcRect/>
          <a:stretch>
            <a:fillRect/>
          </a:stretch>
        </p:blipFill>
        <p:spPr bwMode="auto">
          <a:xfrm>
            <a:off x="5357826" y="2786050"/>
            <a:ext cx="833434" cy="2286016"/>
          </a:xfrm>
          <a:prstGeom prst="rect">
            <a:avLst/>
          </a:prstGeom>
          <a:noFill/>
          <a:ln w="9525">
            <a:noFill/>
            <a:miter lim="800000"/>
            <a:headEnd/>
            <a:tailEnd/>
          </a:ln>
        </p:spPr>
      </p:pic>
      <p:pic>
        <p:nvPicPr>
          <p:cNvPr id="7" name="Рисунок 6" descr="http://www.nkj.ru/upload/iblock/26e/26eb6a6e94c202313892fa4d26b52dd4.jpg">
            <a:hlinkClick r:id="rId5"/>
          </p:cNvPr>
          <p:cNvPicPr/>
          <p:nvPr/>
        </p:nvPicPr>
        <p:blipFill>
          <a:blip r:embed="rId6" cstate="print"/>
          <a:srcRect/>
          <a:stretch>
            <a:fillRect/>
          </a:stretch>
        </p:blipFill>
        <p:spPr bwMode="auto">
          <a:xfrm>
            <a:off x="5500702" y="5143504"/>
            <a:ext cx="690558" cy="3071834"/>
          </a:xfrm>
          <a:prstGeom prst="rect">
            <a:avLst/>
          </a:prstGeom>
          <a:noFill/>
          <a:ln w="9525">
            <a:noFill/>
            <a:miter lim="800000"/>
            <a:headEnd/>
            <a:tailEnd/>
          </a:ln>
        </p:spPr>
      </p:pic>
      <p:sp>
        <p:nvSpPr>
          <p:cNvPr id="9" name="Номер слайда 8"/>
          <p:cNvSpPr>
            <a:spLocks noGrp="1"/>
          </p:cNvSpPr>
          <p:nvPr>
            <p:ph type="sldNum" sz="quarter" idx="12"/>
          </p:nvPr>
        </p:nvSpPr>
        <p:spPr/>
        <p:txBody>
          <a:bodyPr/>
          <a:lstStyle/>
          <a:p>
            <a:fld id="{73C111CA-5F9D-4A16-AC81-992D7480F4EC}" type="slidenum">
              <a:rPr lang="ru-RU" smtClean="0"/>
              <a:pPr/>
              <a:t>28</a:t>
            </a:fld>
            <a:endParaRPr lang="ru-RU"/>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66" y="142844"/>
            <a:ext cx="6172200" cy="1524000"/>
          </a:xfrm>
        </p:spPr>
        <p:txBody>
          <a:bodyPr>
            <a:normAutofit/>
          </a:bodyPr>
          <a:lstStyle/>
          <a:p>
            <a:pPr algn="l"/>
            <a:r>
              <a:rPr lang="ru-RU" sz="1600" dirty="0" smtClean="0">
                <a:solidFill>
                  <a:schemeClr val="accent3">
                    <a:lumMod val="50000"/>
                  </a:schemeClr>
                </a:solidFill>
              </a:rPr>
              <a:t>Название и логотип</a:t>
            </a:r>
            <a:endParaRPr lang="ru-RU" sz="1600" dirty="0">
              <a:solidFill>
                <a:schemeClr val="accent3">
                  <a:lumMod val="50000"/>
                </a:schemeClr>
              </a:solidFill>
            </a:endParaRPr>
          </a:p>
        </p:txBody>
      </p:sp>
      <p:sp>
        <p:nvSpPr>
          <p:cNvPr id="3" name="Содержимое 2"/>
          <p:cNvSpPr>
            <a:spLocks noGrp="1"/>
          </p:cNvSpPr>
          <p:nvPr>
            <p:ph idx="1"/>
          </p:nvPr>
        </p:nvSpPr>
        <p:spPr>
          <a:xfrm>
            <a:off x="500042" y="1428728"/>
            <a:ext cx="5715040" cy="1285884"/>
          </a:xfrm>
        </p:spPr>
        <p:txBody>
          <a:bodyPr>
            <a:noAutofit/>
          </a:bodyPr>
          <a:lstStyle/>
          <a:p>
            <a:pPr marL="0" indent="324000" algn="just">
              <a:lnSpc>
                <a:spcPct val="150000"/>
              </a:lnSpc>
              <a:spcBef>
                <a:spcPts val="0"/>
              </a:spcBef>
              <a:buNone/>
            </a:pPr>
            <a:r>
              <a:rPr lang="ru-RU" sz="1200" dirty="0" smtClean="0"/>
              <a:t>В данный момент мы создали логотип </a:t>
            </a:r>
            <a:r>
              <a:rPr lang="en-US" sz="1200" dirty="0" smtClean="0"/>
              <a:t>outlet </a:t>
            </a:r>
            <a:r>
              <a:rPr lang="ru-RU" sz="1200" dirty="0" smtClean="0"/>
              <a:t>центра, за основу которого взято изображение классического древнего оберега «УТКА»:  (логотип двухцветный, легок в исполнении и допускает любые цветовые вариации)</a:t>
            </a:r>
            <a:r>
              <a:rPr lang="en-US" sz="1200" dirty="0" smtClean="0"/>
              <a:t>; </a:t>
            </a:r>
            <a:r>
              <a:rPr lang="ru-RU" sz="1200" dirty="0" smtClean="0"/>
              <a:t>и корпоративный стиль. </a:t>
            </a:r>
          </a:p>
        </p:txBody>
      </p:sp>
      <p:pic>
        <p:nvPicPr>
          <p:cNvPr id="73731" name="Picture 3"/>
          <p:cNvPicPr>
            <a:picLocks noChangeAspect="1" noChangeArrowheads="1"/>
          </p:cNvPicPr>
          <p:nvPr/>
        </p:nvPicPr>
        <p:blipFill>
          <a:blip r:embed="rId2" cstate="print"/>
          <a:srcRect/>
          <a:stretch>
            <a:fillRect/>
          </a:stretch>
        </p:blipFill>
        <p:spPr bwMode="auto">
          <a:xfrm>
            <a:off x="785794" y="2714612"/>
            <a:ext cx="3571899" cy="1562706"/>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3117756" y="4286248"/>
            <a:ext cx="3444965" cy="4286280"/>
          </a:xfrm>
          <a:prstGeom prst="rect">
            <a:avLst/>
          </a:prstGeom>
          <a:noFill/>
          <a:ln w="9525">
            <a:noFill/>
            <a:miter lim="800000"/>
            <a:headEnd/>
            <a:tailEnd/>
          </a:ln>
        </p:spPr>
      </p:pic>
      <p:sp>
        <p:nvSpPr>
          <p:cNvPr id="7" name="Номер слайда 6"/>
          <p:cNvSpPr>
            <a:spLocks noGrp="1"/>
          </p:cNvSpPr>
          <p:nvPr>
            <p:ph type="sldNum" sz="quarter" idx="12"/>
          </p:nvPr>
        </p:nvSpPr>
        <p:spPr/>
        <p:txBody>
          <a:bodyPr/>
          <a:lstStyle/>
          <a:p>
            <a:fld id="{73C111CA-5F9D-4A16-AC81-992D7480F4EC}" type="slidenum">
              <a:rPr lang="ru-RU" smtClean="0"/>
              <a:pPr/>
              <a:t>29</a:t>
            </a:fld>
            <a:endParaRPr lang="ru-RU"/>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500042" y="566541"/>
          <a:ext cx="5857916" cy="7937878"/>
        </p:xfrm>
        <a:graphic>
          <a:graphicData uri="http://schemas.openxmlformats.org/drawingml/2006/table">
            <a:tbl>
              <a:tblPr firstRow="1" bandRow="1">
                <a:tableStyleId>{C083E6E3-FA7D-4D7B-A595-EF9225AFEA82}</a:tableStyleId>
              </a:tblPr>
              <a:tblGrid>
                <a:gridCol w="915306"/>
                <a:gridCol w="4391277"/>
                <a:gridCol w="551333"/>
              </a:tblGrid>
              <a:tr h="401713">
                <a:tc gridSpan="2">
                  <a:txBody>
                    <a:bodyPr/>
                    <a:lstStyle/>
                    <a:p>
                      <a:pPr algn="l"/>
                      <a:r>
                        <a:rPr lang="ru-RU" sz="1600" dirty="0" smtClean="0">
                          <a:solidFill>
                            <a:schemeClr val="tx1"/>
                          </a:solidFill>
                        </a:rPr>
                        <a:t>Содержание</a:t>
                      </a:r>
                      <a:endParaRPr lang="ru-RU" sz="1600" dirty="0">
                        <a:solidFill>
                          <a:schemeClr val="tx1"/>
                        </a:solidFill>
                      </a:endParaRPr>
                    </a:p>
                  </a:txBody>
                  <a:tcPr/>
                </a:tc>
                <a:tc hMerge="1">
                  <a:txBody>
                    <a:bodyPr/>
                    <a:lstStyle/>
                    <a:p>
                      <a:endParaRPr lang="ru-RU" sz="1200" dirty="0"/>
                    </a:p>
                  </a:txBody>
                  <a:tcPr/>
                </a:tc>
                <a:tc>
                  <a:txBody>
                    <a:bodyPr/>
                    <a:lstStyle/>
                    <a:p>
                      <a:r>
                        <a:rPr lang="ru-RU" sz="1600" dirty="0" smtClean="0">
                          <a:solidFill>
                            <a:schemeClr val="tx1"/>
                          </a:solidFill>
                        </a:rPr>
                        <a:t>№</a:t>
                      </a:r>
                      <a:endParaRPr lang="ru-RU" sz="1600" dirty="0">
                        <a:solidFill>
                          <a:schemeClr val="tx1"/>
                        </a:solidFill>
                      </a:endParaRPr>
                    </a:p>
                  </a:txBody>
                  <a:tcPr/>
                </a:tc>
              </a:tr>
              <a:tr h="328673">
                <a:tc>
                  <a:txBody>
                    <a:bodyPr/>
                    <a:lstStyle/>
                    <a:p>
                      <a:r>
                        <a:rPr lang="ru-RU" sz="1200" b="1" u="sng" dirty="0" smtClean="0">
                          <a:solidFill>
                            <a:schemeClr val="tx1"/>
                          </a:solidFill>
                        </a:rPr>
                        <a:t>Глава 2</a:t>
                      </a:r>
                      <a:endParaRPr lang="ru-RU" sz="1200" b="1" u="sng" dirty="0">
                        <a:solidFill>
                          <a:schemeClr val="tx1"/>
                        </a:solidFill>
                      </a:endParaRPr>
                    </a:p>
                  </a:txBody>
                  <a:tcPr/>
                </a:tc>
                <a:tc>
                  <a:txBody>
                    <a:bodyPr/>
                    <a:lstStyle/>
                    <a:p>
                      <a:r>
                        <a:rPr lang="ru-RU" sz="1200" b="1" u="sng" dirty="0" smtClean="0">
                          <a:solidFill>
                            <a:schemeClr val="tx1"/>
                          </a:solidFill>
                        </a:rPr>
                        <a:t>Девелоперский проект «Уткина Заводь»</a:t>
                      </a:r>
                      <a:endParaRPr lang="ru-RU" sz="1200" b="1" u="sng" dirty="0">
                        <a:solidFill>
                          <a:schemeClr val="tx1"/>
                        </a:solidFill>
                      </a:endParaRPr>
                    </a:p>
                  </a:txBody>
                  <a:tcPr/>
                </a:tc>
                <a:tc>
                  <a:txBody>
                    <a:bodyPr/>
                    <a:lstStyle/>
                    <a:p>
                      <a:r>
                        <a:rPr lang="ru-RU" sz="1200" b="1" dirty="0" smtClean="0">
                          <a:solidFill>
                            <a:schemeClr val="tx1"/>
                          </a:solidFill>
                        </a:rPr>
                        <a:t>30</a:t>
                      </a:r>
                      <a:endParaRPr lang="ru-RU" sz="1200" b="1"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Описание проекта</a:t>
                      </a:r>
                      <a:endParaRPr lang="ru-RU" sz="1200" dirty="0">
                        <a:solidFill>
                          <a:schemeClr val="tx1"/>
                        </a:solidFill>
                      </a:endParaRPr>
                    </a:p>
                  </a:txBody>
                  <a:tcPr/>
                </a:tc>
                <a:tc>
                  <a:txBody>
                    <a:bodyPr/>
                    <a:lstStyle/>
                    <a:p>
                      <a:r>
                        <a:rPr lang="ru-RU" sz="1200" dirty="0" smtClean="0">
                          <a:solidFill>
                            <a:schemeClr val="tx1"/>
                          </a:solidFill>
                        </a:rPr>
                        <a:t>31</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Маркетинговая концепция</a:t>
                      </a:r>
                      <a:endParaRPr lang="ru-RU" sz="1200" dirty="0">
                        <a:solidFill>
                          <a:schemeClr val="tx1"/>
                        </a:solidFill>
                      </a:endParaRPr>
                    </a:p>
                  </a:txBody>
                  <a:tcPr/>
                </a:tc>
                <a:tc>
                  <a:txBody>
                    <a:bodyPr/>
                    <a:lstStyle/>
                    <a:p>
                      <a:r>
                        <a:rPr lang="ru-RU" sz="1200" dirty="0" smtClean="0">
                          <a:solidFill>
                            <a:schemeClr val="tx1"/>
                          </a:solidFill>
                        </a:rPr>
                        <a:t>32</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Мастер план</a:t>
                      </a:r>
                      <a:endParaRPr lang="ru-RU" sz="1200" dirty="0">
                        <a:solidFill>
                          <a:schemeClr val="tx1"/>
                        </a:solidFill>
                      </a:endParaRPr>
                    </a:p>
                  </a:txBody>
                  <a:tcPr/>
                </a:tc>
                <a:tc>
                  <a:txBody>
                    <a:bodyPr/>
                    <a:lstStyle/>
                    <a:p>
                      <a:r>
                        <a:rPr lang="ru-RU" sz="1200" dirty="0" smtClean="0">
                          <a:solidFill>
                            <a:schemeClr val="tx1"/>
                          </a:solidFill>
                        </a:rPr>
                        <a:t>38</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Инженерная концепция</a:t>
                      </a:r>
                      <a:endParaRPr lang="ru-RU" sz="1200" dirty="0">
                        <a:solidFill>
                          <a:schemeClr val="tx1"/>
                        </a:solidFill>
                      </a:endParaRPr>
                    </a:p>
                  </a:txBody>
                  <a:tcPr/>
                </a:tc>
                <a:tc>
                  <a:txBody>
                    <a:bodyPr/>
                    <a:lstStyle/>
                    <a:p>
                      <a:r>
                        <a:rPr lang="ru-RU" sz="1200" dirty="0" smtClean="0">
                          <a:solidFill>
                            <a:schemeClr val="tx1"/>
                          </a:solidFill>
                        </a:rPr>
                        <a:t>40</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Инженерная инфраструктура</a:t>
                      </a:r>
                      <a:endParaRPr lang="ru-RU" sz="1200" dirty="0">
                        <a:solidFill>
                          <a:schemeClr val="tx1"/>
                        </a:solidFill>
                      </a:endParaRPr>
                    </a:p>
                  </a:txBody>
                  <a:tcPr/>
                </a:tc>
                <a:tc>
                  <a:txBody>
                    <a:bodyPr/>
                    <a:lstStyle/>
                    <a:p>
                      <a:r>
                        <a:rPr lang="ru-RU" sz="1200" dirty="0" smtClean="0">
                          <a:solidFill>
                            <a:schemeClr val="tx1"/>
                          </a:solidFill>
                        </a:rPr>
                        <a:t>41</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Сводная таблица инженерных нагрузок</a:t>
                      </a:r>
                      <a:endParaRPr lang="ru-RU" sz="1200" dirty="0">
                        <a:solidFill>
                          <a:schemeClr val="tx1"/>
                        </a:solidFill>
                      </a:endParaRPr>
                    </a:p>
                  </a:txBody>
                  <a:tcPr/>
                </a:tc>
                <a:tc>
                  <a:txBody>
                    <a:bodyPr/>
                    <a:lstStyle/>
                    <a:p>
                      <a:r>
                        <a:rPr lang="ru-RU" sz="1200" dirty="0" smtClean="0">
                          <a:solidFill>
                            <a:schemeClr val="tx1"/>
                          </a:solidFill>
                        </a:rPr>
                        <a:t>43</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Перспективы развития</a:t>
                      </a:r>
                      <a:r>
                        <a:rPr lang="ru-RU" sz="1200" baseline="0" dirty="0" smtClean="0">
                          <a:solidFill>
                            <a:schemeClr val="tx1"/>
                          </a:solidFill>
                        </a:rPr>
                        <a:t> транспортной сети</a:t>
                      </a:r>
                      <a:endParaRPr lang="ru-RU" sz="1200" dirty="0">
                        <a:solidFill>
                          <a:schemeClr val="tx1"/>
                        </a:solidFill>
                      </a:endParaRPr>
                    </a:p>
                  </a:txBody>
                  <a:tcPr/>
                </a:tc>
                <a:tc>
                  <a:txBody>
                    <a:bodyPr/>
                    <a:lstStyle/>
                    <a:p>
                      <a:r>
                        <a:rPr lang="ru-RU" sz="1200" dirty="0" smtClean="0">
                          <a:solidFill>
                            <a:schemeClr val="tx1"/>
                          </a:solidFill>
                        </a:rPr>
                        <a:t>44</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Схема транспортных потоков</a:t>
                      </a:r>
                      <a:endParaRPr lang="ru-RU" sz="1200" dirty="0">
                        <a:solidFill>
                          <a:schemeClr val="tx1"/>
                        </a:solidFill>
                      </a:endParaRPr>
                    </a:p>
                  </a:txBody>
                  <a:tcPr/>
                </a:tc>
                <a:tc>
                  <a:txBody>
                    <a:bodyPr/>
                    <a:lstStyle/>
                    <a:p>
                      <a:r>
                        <a:rPr lang="ru-RU" sz="1200" dirty="0" smtClean="0">
                          <a:solidFill>
                            <a:schemeClr val="tx1"/>
                          </a:solidFill>
                        </a:rPr>
                        <a:t>46</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Структура компаний проекта «Уткина Заводь»</a:t>
                      </a:r>
                      <a:endParaRPr lang="ru-RU" sz="1200" dirty="0">
                        <a:solidFill>
                          <a:schemeClr val="tx1"/>
                        </a:solidFill>
                      </a:endParaRPr>
                    </a:p>
                  </a:txBody>
                  <a:tcPr/>
                </a:tc>
                <a:tc>
                  <a:txBody>
                    <a:bodyPr/>
                    <a:lstStyle/>
                    <a:p>
                      <a:r>
                        <a:rPr lang="ru-RU" sz="1200" dirty="0" smtClean="0">
                          <a:solidFill>
                            <a:schemeClr val="tx1"/>
                          </a:solidFill>
                        </a:rPr>
                        <a:t>47</a:t>
                      </a:r>
                      <a:endParaRPr lang="ru-RU" sz="1200" dirty="0">
                        <a:solidFill>
                          <a:schemeClr val="tx1"/>
                        </a:solidFill>
                      </a:endParaRPr>
                    </a:p>
                  </a:txBody>
                  <a:tcPr/>
                </a:tc>
              </a:tr>
              <a:tr h="328673">
                <a:tc>
                  <a:txBody>
                    <a:bodyPr/>
                    <a:lstStyle/>
                    <a:p>
                      <a:endParaRPr lang="ru-RU" sz="1200" dirty="0">
                        <a:solidFill>
                          <a:schemeClr val="tx1"/>
                        </a:solidFill>
                      </a:endParaRPr>
                    </a:p>
                  </a:txBody>
                  <a:tcPr/>
                </a:tc>
                <a:tc>
                  <a:txBody>
                    <a:bodyPr/>
                    <a:lstStyle/>
                    <a:p>
                      <a:r>
                        <a:rPr lang="ru-RU" sz="1200" dirty="0" smtClean="0">
                          <a:solidFill>
                            <a:schemeClr val="tx1"/>
                          </a:solidFill>
                        </a:rPr>
                        <a:t>Стратегия развития проекта</a:t>
                      </a:r>
                      <a:endParaRPr lang="ru-RU" sz="1200" dirty="0">
                        <a:solidFill>
                          <a:schemeClr val="tx1"/>
                        </a:solidFill>
                      </a:endParaRPr>
                    </a:p>
                  </a:txBody>
                  <a:tcPr/>
                </a:tc>
                <a:tc>
                  <a:txBody>
                    <a:bodyPr/>
                    <a:lstStyle/>
                    <a:p>
                      <a:r>
                        <a:rPr lang="ru-RU" sz="1200" dirty="0" smtClean="0">
                          <a:solidFill>
                            <a:schemeClr val="tx1"/>
                          </a:solidFill>
                        </a:rPr>
                        <a:t>48</a:t>
                      </a:r>
                      <a:endParaRPr lang="ru-RU" sz="1200" dirty="0">
                        <a:solidFill>
                          <a:schemeClr val="tx1"/>
                        </a:solidFill>
                      </a:endParaRPr>
                    </a:p>
                  </a:txBody>
                  <a:tcPr/>
                </a:tc>
              </a:tr>
              <a:tr h="328673">
                <a:tc>
                  <a:txBody>
                    <a:bodyPr/>
                    <a:lstStyle/>
                    <a:p>
                      <a:pPr algn="ctr"/>
                      <a:endParaRPr lang="ru-RU" sz="1200" dirty="0">
                        <a:solidFill>
                          <a:schemeClr val="tx1"/>
                        </a:solidFill>
                      </a:endParaRPr>
                    </a:p>
                  </a:txBody>
                  <a:tcPr/>
                </a:tc>
                <a:tc>
                  <a:txBody>
                    <a:bodyPr/>
                    <a:lstStyle/>
                    <a:p>
                      <a:r>
                        <a:rPr lang="ru-RU" sz="1200" dirty="0" smtClean="0">
                          <a:solidFill>
                            <a:schemeClr val="tx1"/>
                          </a:solidFill>
                        </a:rPr>
                        <a:t>Партнеры</a:t>
                      </a:r>
                      <a:endParaRPr lang="ru-RU" sz="1200" dirty="0">
                        <a:solidFill>
                          <a:schemeClr val="tx1"/>
                        </a:solidFill>
                      </a:endParaRPr>
                    </a:p>
                  </a:txBody>
                  <a:tcPr/>
                </a:tc>
                <a:tc>
                  <a:txBody>
                    <a:bodyPr/>
                    <a:lstStyle/>
                    <a:p>
                      <a:pPr algn="l"/>
                      <a:r>
                        <a:rPr lang="ru-RU" sz="1200" dirty="0" smtClean="0">
                          <a:solidFill>
                            <a:schemeClr val="tx1"/>
                          </a:solidFill>
                        </a:rPr>
                        <a:t>49</a:t>
                      </a:r>
                      <a:endParaRPr lang="ru-RU" sz="1200" dirty="0">
                        <a:solidFill>
                          <a:schemeClr val="tx1"/>
                        </a:solidFill>
                      </a:endParaRPr>
                    </a:p>
                  </a:txBody>
                  <a:tcPr/>
                </a:tc>
              </a:tr>
              <a:tr h="328673">
                <a:tc>
                  <a:txBody>
                    <a:bodyPr/>
                    <a:lstStyle/>
                    <a:p>
                      <a:pPr algn="ctr"/>
                      <a:endParaRPr lang="ru-RU" sz="1200" dirty="0">
                        <a:solidFill>
                          <a:schemeClr val="tx1"/>
                        </a:solidFill>
                      </a:endParaRPr>
                    </a:p>
                  </a:txBody>
                  <a:tcPr/>
                </a:tc>
                <a:tc>
                  <a:txBody>
                    <a:bodyPr/>
                    <a:lstStyle/>
                    <a:p>
                      <a:r>
                        <a:rPr lang="ru-RU" sz="1200" dirty="0" smtClean="0">
                          <a:solidFill>
                            <a:schemeClr val="tx1"/>
                          </a:solidFill>
                        </a:rPr>
                        <a:t>Команда проекта</a:t>
                      </a:r>
                      <a:endParaRPr lang="ru-RU" sz="1200" dirty="0">
                        <a:solidFill>
                          <a:schemeClr val="tx1"/>
                        </a:solidFill>
                      </a:endParaRPr>
                    </a:p>
                  </a:txBody>
                  <a:tcPr/>
                </a:tc>
                <a:tc>
                  <a:txBody>
                    <a:bodyPr/>
                    <a:lstStyle/>
                    <a:p>
                      <a:pPr algn="l"/>
                      <a:r>
                        <a:rPr lang="ru-RU" sz="1200" dirty="0" smtClean="0">
                          <a:solidFill>
                            <a:schemeClr val="tx1"/>
                          </a:solidFill>
                        </a:rPr>
                        <a:t>50</a:t>
                      </a:r>
                      <a:endParaRPr lang="ru-RU" sz="1200" dirty="0">
                        <a:solidFill>
                          <a:schemeClr val="tx1"/>
                        </a:solidFill>
                      </a:endParaRPr>
                    </a:p>
                  </a:txBody>
                  <a:tcPr/>
                </a:tc>
              </a:tr>
              <a:tr h="328673">
                <a:tc>
                  <a:txBody>
                    <a:bodyPr/>
                    <a:lstStyle/>
                    <a:p>
                      <a:pPr algn="ctr"/>
                      <a:endParaRPr lang="ru-RU" sz="1200" dirty="0">
                        <a:solidFill>
                          <a:schemeClr val="tx1"/>
                        </a:solidFill>
                      </a:endParaRPr>
                    </a:p>
                  </a:txBody>
                  <a:tcPr/>
                </a:tc>
                <a:tc>
                  <a:txBody>
                    <a:bodyPr/>
                    <a:lstStyle/>
                    <a:p>
                      <a:r>
                        <a:rPr lang="ru-RU" sz="1200" dirty="0" smtClean="0">
                          <a:solidFill>
                            <a:schemeClr val="tx1"/>
                          </a:solidFill>
                        </a:rPr>
                        <a:t>Контактная информация</a:t>
                      </a:r>
                      <a:endParaRPr lang="ru-RU" sz="1200" dirty="0">
                        <a:solidFill>
                          <a:schemeClr val="tx1"/>
                        </a:solidFill>
                      </a:endParaRPr>
                    </a:p>
                  </a:txBody>
                  <a:tcPr/>
                </a:tc>
                <a:tc>
                  <a:txBody>
                    <a:bodyPr/>
                    <a:lstStyle/>
                    <a:p>
                      <a:pPr algn="l"/>
                      <a:r>
                        <a:rPr lang="ru-RU" sz="1200" dirty="0" smtClean="0">
                          <a:solidFill>
                            <a:schemeClr val="tx1"/>
                          </a:solidFill>
                        </a:rPr>
                        <a:t>52</a:t>
                      </a:r>
                      <a:endParaRPr lang="ru-RU" sz="1200" dirty="0">
                        <a:solidFill>
                          <a:schemeClr val="tx1"/>
                        </a:solidFill>
                      </a:endParaRPr>
                    </a:p>
                  </a:txBody>
                  <a:tcPr/>
                </a:tc>
              </a:tr>
              <a:tr h="328673">
                <a:tc gridSpan="2">
                  <a:txBody>
                    <a:bodyPr/>
                    <a:lstStyle/>
                    <a:p>
                      <a:r>
                        <a:rPr lang="ru-RU" sz="1200" b="1" u="sng" dirty="0" smtClean="0">
                          <a:solidFill>
                            <a:schemeClr val="tx1"/>
                          </a:solidFill>
                        </a:rPr>
                        <a:t>Приложения</a:t>
                      </a:r>
                      <a:endParaRPr lang="ru-RU" sz="1200" b="1" u="sng" dirty="0">
                        <a:solidFill>
                          <a:schemeClr val="tx1"/>
                        </a:solidFill>
                      </a:endParaRPr>
                    </a:p>
                  </a:txBody>
                  <a:tcPr/>
                </a:tc>
                <a:tc hMerge="1">
                  <a:txBody>
                    <a:bodyPr/>
                    <a:lstStyle/>
                    <a:p>
                      <a:endParaRPr lang="ru-RU" sz="1200" b="1" dirty="0">
                        <a:solidFill>
                          <a:schemeClr val="accent3">
                            <a:lumMod val="50000"/>
                          </a:schemeClr>
                        </a:solidFill>
                      </a:endParaRPr>
                    </a:p>
                  </a:txBody>
                  <a:tcPr/>
                </a:tc>
                <a:tc>
                  <a:txBody>
                    <a:bodyPr/>
                    <a:lstStyle/>
                    <a:p>
                      <a:r>
                        <a:rPr lang="ru-RU" sz="1200" dirty="0" smtClean="0">
                          <a:solidFill>
                            <a:schemeClr val="tx1"/>
                          </a:solidFill>
                        </a:rPr>
                        <a:t>53</a:t>
                      </a:r>
                      <a:endParaRPr lang="ru-RU" sz="1200" dirty="0">
                        <a:solidFill>
                          <a:schemeClr val="tx1"/>
                        </a:solidFill>
                      </a:endParaRPr>
                    </a:p>
                  </a:txBody>
                  <a:tcPr/>
                </a:tc>
              </a:tr>
              <a:tr h="328673">
                <a:tc>
                  <a:txBody>
                    <a:bodyPr/>
                    <a:lstStyle/>
                    <a:p>
                      <a:pPr algn="ctr"/>
                      <a:r>
                        <a:rPr lang="ru-RU" sz="1200" dirty="0" smtClean="0">
                          <a:solidFill>
                            <a:schemeClr val="tx1"/>
                          </a:solidFill>
                        </a:rPr>
                        <a:t>1</a:t>
                      </a:r>
                      <a:endParaRPr lang="ru-RU" sz="1200" dirty="0">
                        <a:solidFill>
                          <a:schemeClr val="tx1"/>
                        </a:solidFill>
                      </a:endParaRPr>
                    </a:p>
                  </a:txBody>
                  <a:tcPr/>
                </a:tc>
                <a:tc>
                  <a:txBody>
                    <a:bodyPr/>
                    <a:lstStyle/>
                    <a:p>
                      <a:r>
                        <a:rPr lang="ru-RU" sz="1200" dirty="0" smtClean="0">
                          <a:solidFill>
                            <a:schemeClr val="tx1"/>
                          </a:solidFill>
                        </a:rPr>
                        <a:t>Инвестиционный меморандум </a:t>
                      </a:r>
                      <a:r>
                        <a:rPr lang="en-US" sz="1200" dirty="0" smtClean="0">
                          <a:solidFill>
                            <a:schemeClr val="tx1"/>
                          </a:solidFill>
                        </a:rPr>
                        <a:t>(Freeport)</a:t>
                      </a:r>
                      <a:endParaRPr lang="ru-RU" sz="1200" dirty="0" smtClean="0">
                        <a:solidFill>
                          <a:schemeClr val="tx1"/>
                        </a:solidFill>
                      </a:endParaRPr>
                    </a:p>
                  </a:txBody>
                  <a:tcPr/>
                </a:tc>
                <a:tc>
                  <a:txBody>
                    <a:bodyPr/>
                    <a:lstStyle/>
                    <a:p>
                      <a:endParaRPr lang="ru-RU" sz="1200" dirty="0">
                        <a:solidFill>
                          <a:schemeClr val="tx1"/>
                        </a:solidFill>
                      </a:endParaRPr>
                    </a:p>
                  </a:txBody>
                  <a:tcPr/>
                </a:tc>
              </a:tr>
              <a:tr h="328673">
                <a:tc>
                  <a:txBody>
                    <a:bodyPr/>
                    <a:lstStyle/>
                    <a:p>
                      <a:pPr algn="ctr"/>
                      <a:r>
                        <a:rPr lang="ru-RU" sz="1200" dirty="0" smtClean="0">
                          <a:solidFill>
                            <a:schemeClr val="tx1"/>
                          </a:solidFill>
                        </a:rPr>
                        <a:t>2</a:t>
                      </a:r>
                      <a:endParaRPr lang="ru-RU" sz="1200" dirty="0">
                        <a:solidFill>
                          <a:schemeClr val="tx1"/>
                        </a:solidFill>
                      </a:endParaRPr>
                    </a:p>
                  </a:txBody>
                  <a:tcPr/>
                </a:tc>
                <a:tc>
                  <a:txBody>
                    <a:bodyPr/>
                    <a:lstStyle/>
                    <a:p>
                      <a:r>
                        <a:rPr lang="ru-RU" sz="1200" dirty="0" smtClean="0">
                          <a:solidFill>
                            <a:schemeClr val="tx1"/>
                          </a:solidFill>
                        </a:rPr>
                        <a:t>Бизнес</a:t>
                      </a:r>
                      <a:r>
                        <a:rPr lang="ru-RU" sz="1200" baseline="0" dirty="0" smtClean="0">
                          <a:solidFill>
                            <a:schemeClr val="tx1"/>
                          </a:solidFill>
                        </a:rPr>
                        <a:t> план </a:t>
                      </a:r>
                      <a:r>
                        <a:rPr lang="en-US" sz="1200" baseline="0" dirty="0" smtClean="0">
                          <a:solidFill>
                            <a:schemeClr val="tx1"/>
                          </a:solidFill>
                        </a:rPr>
                        <a:t>(Freeport)</a:t>
                      </a:r>
                    </a:p>
                  </a:txBody>
                  <a:tcPr/>
                </a:tc>
                <a:tc>
                  <a:txBody>
                    <a:bodyPr/>
                    <a:lstStyle/>
                    <a:p>
                      <a:endParaRPr lang="ru-RU" sz="1200" dirty="0">
                        <a:solidFill>
                          <a:schemeClr val="tx1"/>
                        </a:solidFill>
                      </a:endParaRPr>
                    </a:p>
                  </a:txBody>
                  <a:tcPr/>
                </a:tc>
              </a:tr>
              <a:tr h="328673">
                <a:tc>
                  <a:txBody>
                    <a:bodyPr/>
                    <a:lstStyle/>
                    <a:p>
                      <a:pPr algn="ctr"/>
                      <a:r>
                        <a:rPr lang="ru-RU" sz="1200" dirty="0" smtClean="0">
                          <a:solidFill>
                            <a:schemeClr val="tx1"/>
                          </a:solidFill>
                        </a:rPr>
                        <a:t>3</a:t>
                      </a:r>
                      <a:endParaRPr lang="ru-RU" sz="1200" dirty="0">
                        <a:solidFill>
                          <a:schemeClr val="tx1"/>
                        </a:solidFill>
                      </a:endParaRPr>
                    </a:p>
                  </a:txBody>
                  <a:tcPr/>
                </a:tc>
                <a:tc>
                  <a:txBody>
                    <a:bodyPr/>
                    <a:lstStyle/>
                    <a:p>
                      <a:r>
                        <a:rPr lang="ru-RU" sz="1200" dirty="0" smtClean="0">
                          <a:solidFill>
                            <a:schemeClr val="tx1"/>
                          </a:solidFill>
                        </a:rPr>
                        <a:t>Финансово-экономическая</a:t>
                      </a:r>
                      <a:r>
                        <a:rPr lang="ru-RU" sz="1200" baseline="0" dirty="0" smtClean="0">
                          <a:solidFill>
                            <a:schemeClr val="tx1"/>
                          </a:solidFill>
                        </a:rPr>
                        <a:t> модель  </a:t>
                      </a:r>
                      <a:r>
                        <a:rPr lang="en-US" sz="1200" baseline="0" dirty="0" smtClean="0">
                          <a:solidFill>
                            <a:schemeClr val="tx1"/>
                          </a:solidFill>
                        </a:rPr>
                        <a:t>(Freeport) </a:t>
                      </a:r>
                      <a:endParaRPr lang="ru-RU" sz="1200" dirty="0" smtClean="0">
                        <a:solidFill>
                          <a:schemeClr val="tx1"/>
                        </a:solidFill>
                      </a:endParaRPr>
                    </a:p>
                  </a:txBody>
                  <a:tcPr/>
                </a:tc>
                <a:tc>
                  <a:txBody>
                    <a:bodyPr/>
                    <a:lstStyle/>
                    <a:p>
                      <a:endParaRPr lang="ru-RU" sz="1200" dirty="0">
                        <a:solidFill>
                          <a:schemeClr val="tx1"/>
                        </a:solidFill>
                      </a:endParaRPr>
                    </a:p>
                  </a:txBody>
                  <a:tcPr/>
                </a:tc>
              </a:tr>
              <a:tr h="522771">
                <a:tc>
                  <a:txBody>
                    <a:bodyPr/>
                    <a:lstStyle/>
                    <a:p>
                      <a:pPr algn="ctr"/>
                      <a:r>
                        <a:rPr lang="ru-RU" sz="1200" dirty="0" smtClean="0">
                          <a:solidFill>
                            <a:schemeClr val="tx1"/>
                          </a:solidFill>
                        </a:rPr>
                        <a:t>4</a:t>
                      </a:r>
                      <a:endParaRPr lang="ru-RU" sz="1200" dirty="0">
                        <a:solidFill>
                          <a:schemeClr val="tx1"/>
                        </a:solidFill>
                      </a:endParaRPr>
                    </a:p>
                  </a:txBody>
                  <a:tcPr/>
                </a:tc>
                <a:tc>
                  <a:txBody>
                    <a:bodyPr/>
                    <a:lstStyle/>
                    <a:p>
                      <a:r>
                        <a:rPr lang="ru-RU" sz="1200" dirty="0" smtClean="0">
                          <a:solidFill>
                            <a:schemeClr val="tx1"/>
                          </a:solidFill>
                        </a:rPr>
                        <a:t>Социально-экономическое</a:t>
                      </a:r>
                      <a:r>
                        <a:rPr lang="ru-RU" sz="1200" baseline="0" dirty="0" smtClean="0">
                          <a:solidFill>
                            <a:schemeClr val="tx1"/>
                          </a:solidFill>
                        </a:rPr>
                        <a:t> положение региона (исследование</a:t>
                      </a:r>
                      <a:r>
                        <a:rPr lang="en-US" sz="1200" baseline="0" dirty="0" smtClean="0">
                          <a:solidFill>
                            <a:schemeClr val="tx1"/>
                          </a:solidFill>
                        </a:rPr>
                        <a:t>, </a:t>
                      </a:r>
                      <a:r>
                        <a:rPr lang="ru-RU" sz="1200" baseline="0" dirty="0" smtClean="0">
                          <a:solidFill>
                            <a:schemeClr val="tx1"/>
                          </a:solidFill>
                        </a:rPr>
                        <a:t>автор: </a:t>
                      </a:r>
                      <a:r>
                        <a:rPr lang="ru-RU" sz="1200" baseline="0" dirty="0" err="1" smtClean="0">
                          <a:solidFill>
                            <a:schemeClr val="tx1"/>
                          </a:solidFill>
                        </a:rPr>
                        <a:t>Шалаева</a:t>
                      </a:r>
                      <a:r>
                        <a:rPr lang="ru-RU" sz="1200" baseline="0" dirty="0" smtClean="0">
                          <a:solidFill>
                            <a:schemeClr val="tx1"/>
                          </a:solidFill>
                        </a:rPr>
                        <a:t> С.)</a:t>
                      </a:r>
                      <a:endParaRPr lang="ru-RU" sz="1200" dirty="0" smtClean="0">
                        <a:solidFill>
                          <a:schemeClr val="tx1"/>
                        </a:solidFill>
                      </a:endParaRPr>
                    </a:p>
                  </a:txBody>
                  <a:tcPr/>
                </a:tc>
                <a:tc>
                  <a:txBody>
                    <a:bodyPr/>
                    <a:lstStyle/>
                    <a:p>
                      <a:endParaRPr lang="ru-RU" sz="1200" dirty="0">
                        <a:solidFill>
                          <a:schemeClr val="tx1"/>
                        </a:solidFill>
                      </a:endParaRPr>
                    </a:p>
                  </a:txBody>
                  <a:tcPr/>
                </a:tc>
              </a:tr>
              <a:tr h="455811">
                <a:tc>
                  <a:txBody>
                    <a:bodyPr/>
                    <a:lstStyle/>
                    <a:p>
                      <a:pPr algn="ctr"/>
                      <a:r>
                        <a:rPr lang="ru-RU" sz="1200" dirty="0" smtClean="0">
                          <a:solidFill>
                            <a:schemeClr val="tx1"/>
                          </a:solidFill>
                        </a:rPr>
                        <a:t>5</a:t>
                      </a:r>
                      <a:endParaRPr lang="ru-RU" sz="1200" dirty="0">
                        <a:solidFill>
                          <a:schemeClr val="tx1"/>
                        </a:solidFill>
                      </a:endParaRPr>
                    </a:p>
                  </a:txBody>
                  <a:tcPr/>
                </a:tc>
                <a:tc>
                  <a:txBody>
                    <a:bodyPr/>
                    <a:lstStyle/>
                    <a:p>
                      <a:r>
                        <a:rPr lang="ru-RU" sz="1200" dirty="0" smtClean="0">
                          <a:solidFill>
                            <a:schemeClr val="tx1"/>
                          </a:solidFill>
                        </a:rPr>
                        <a:t>Свидетельство</a:t>
                      </a:r>
                      <a:r>
                        <a:rPr lang="ru-RU" sz="1200" baseline="0" dirty="0" smtClean="0">
                          <a:solidFill>
                            <a:schemeClr val="tx1"/>
                          </a:solidFill>
                        </a:rPr>
                        <a:t> о государственной регистрации собственности и кадастровый план участка</a:t>
                      </a:r>
                      <a:endParaRPr lang="ru-RU" sz="1200" dirty="0">
                        <a:solidFill>
                          <a:schemeClr val="tx1"/>
                        </a:solidFill>
                      </a:endParaRPr>
                    </a:p>
                  </a:txBody>
                  <a:tcPr/>
                </a:tc>
                <a:tc>
                  <a:txBody>
                    <a:bodyPr/>
                    <a:lstStyle/>
                    <a:p>
                      <a:endParaRPr lang="ru-RU" sz="1200" dirty="0">
                        <a:solidFill>
                          <a:schemeClr val="tx1"/>
                        </a:solidFill>
                      </a:endParaRPr>
                    </a:p>
                  </a:txBody>
                  <a:tcPr/>
                </a:tc>
              </a:tr>
              <a:tr h="638135">
                <a:tc>
                  <a:txBody>
                    <a:bodyPr/>
                    <a:lstStyle/>
                    <a:p>
                      <a:pPr algn="ctr"/>
                      <a:r>
                        <a:rPr lang="ru-RU" sz="1200" dirty="0" smtClean="0">
                          <a:solidFill>
                            <a:schemeClr val="tx1"/>
                          </a:solidFill>
                        </a:rPr>
                        <a:t>6</a:t>
                      </a:r>
                      <a:endParaRPr lang="ru-RU" sz="1200" dirty="0">
                        <a:solidFill>
                          <a:schemeClr val="tx1"/>
                        </a:solidFill>
                      </a:endParaRPr>
                    </a:p>
                  </a:txBody>
                  <a:tcPr/>
                </a:tc>
                <a:tc>
                  <a:txBody>
                    <a:bodyPr/>
                    <a:lstStyle/>
                    <a:p>
                      <a:r>
                        <a:rPr lang="ru-RU" sz="1200" dirty="0" smtClean="0">
                          <a:solidFill>
                            <a:schemeClr val="tx1"/>
                          </a:solidFill>
                        </a:rPr>
                        <a:t>Перечень мероприятий необходимых для формирования корпоративной структуры партнерских отношений для </a:t>
                      </a:r>
                      <a:r>
                        <a:rPr lang="en-US" sz="1200" dirty="0" smtClean="0">
                          <a:solidFill>
                            <a:schemeClr val="tx1"/>
                          </a:solidFill>
                        </a:rPr>
                        <a:t>outlet </a:t>
                      </a:r>
                      <a:r>
                        <a:rPr lang="ru-RU" sz="1200" dirty="0" smtClean="0">
                          <a:solidFill>
                            <a:schemeClr val="tx1"/>
                          </a:solidFill>
                        </a:rPr>
                        <a:t>центра </a:t>
                      </a:r>
                      <a:endParaRPr lang="ru-RU" sz="1200" dirty="0">
                        <a:solidFill>
                          <a:schemeClr val="tx1"/>
                        </a:solidFill>
                      </a:endParaRPr>
                    </a:p>
                  </a:txBody>
                  <a:tcPr/>
                </a:tc>
                <a:tc>
                  <a:txBody>
                    <a:bodyPr/>
                    <a:lstStyle/>
                    <a:p>
                      <a:endParaRPr lang="ru-RU" sz="1200" dirty="0">
                        <a:solidFill>
                          <a:schemeClr val="tx1"/>
                        </a:solidFill>
                      </a:endParaRPr>
                    </a:p>
                  </a:txBody>
                  <a:tcPr/>
                </a:tc>
              </a:tr>
            </a:tbl>
          </a:graphicData>
        </a:graphic>
      </p:graphicFrame>
      <p:sp>
        <p:nvSpPr>
          <p:cNvPr id="5" name="Номер слайда 4"/>
          <p:cNvSpPr>
            <a:spLocks noGrp="1"/>
          </p:cNvSpPr>
          <p:nvPr>
            <p:ph type="sldNum" sz="quarter" idx="12"/>
          </p:nvPr>
        </p:nvSpPr>
        <p:spPr/>
        <p:txBody>
          <a:bodyPr/>
          <a:lstStyle/>
          <a:p>
            <a:fld id="{73C111CA-5F9D-4A16-AC81-992D7480F4EC}" type="slidenum">
              <a:rPr lang="ru-RU" smtClean="0"/>
              <a:pPr/>
              <a:t>3</a:t>
            </a:fld>
            <a:endParaRPr lang="ru-RU"/>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3"/>
          <p:cNvSpPr txBox="1">
            <a:spLocks/>
          </p:cNvSpPr>
          <p:nvPr/>
        </p:nvSpPr>
        <p:spPr>
          <a:xfrm>
            <a:off x="500042" y="1428728"/>
            <a:ext cx="3357586" cy="6929486"/>
          </a:xfrm>
          <a:prstGeom prst="rect">
            <a:avLst/>
          </a:prstGeom>
        </p:spPr>
        <p:txBody>
          <a:bodyPr>
            <a:normAutofit/>
          </a:bodyPr>
          <a:lstStyle/>
          <a:p>
            <a:pPr indent="266700" algn="just" fontAlgn="auto">
              <a:lnSpc>
                <a:spcPct val="200000"/>
              </a:lnSpc>
              <a:spcBef>
                <a:spcPts val="0"/>
              </a:spcBef>
              <a:spcAft>
                <a:spcPts val="0"/>
              </a:spcAft>
              <a:buFont typeface="Wingdings" pitchFamily="2" charset="2"/>
              <a:buChar char="ü"/>
              <a:defRPr/>
            </a:pPr>
            <a:r>
              <a:rPr lang="ru-RU" sz="1200" dirty="0" smtClean="0">
                <a:latin typeface="+mn-lt"/>
                <a:cs typeface="Arial" charset="0"/>
              </a:rPr>
              <a:t>240 га земель промышленного назначения;</a:t>
            </a:r>
            <a:endParaRPr lang="en-US" sz="1200" dirty="0" smtClean="0">
              <a:latin typeface="+mn-lt"/>
              <a:cs typeface="Arial" charset="0"/>
            </a:endParaRPr>
          </a:p>
          <a:p>
            <a:pPr indent="266700" algn="just" fontAlgn="auto">
              <a:lnSpc>
                <a:spcPct val="200000"/>
              </a:lnSpc>
              <a:spcBef>
                <a:spcPts val="0"/>
              </a:spcBef>
              <a:spcAft>
                <a:spcPts val="0"/>
              </a:spcAft>
              <a:buFont typeface="Wingdings" pitchFamily="2" charset="2"/>
              <a:buChar char="ü"/>
              <a:defRPr/>
            </a:pPr>
            <a:r>
              <a:rPr lang="ru-RU" sz="1200" dirty="0" smtClean="0">
                <a:latin typeface="+mn-lt"/>
              </a:rPr>
              <a:t>Земли находятся в частной собственности;</a:t>
            </a:r>
            <a:r>
              <a:rPr lang="en-US" sz="1200" dirty="0" smtClean="0">
                <a:latin typeface="+mn-lt"/>
                <a:cs typeface="Arial" charset="0"/>
              </a:rPr>
              <a:t> </a:t>
            </a:r>
            <a:endParaRPr lang="en-US" sz="1200" dirty="0">
              <a:latin typeface="+mn-lt"/>
              <a:cs typeface="Arial" charset="0"/>
            </a:endParaRPr>
          </a:p>
          <a:p>
            <a:pPr indent="266700" algn="just" fontAlgn="auto">
              <a:lnSpc>
                <a:spcPct val="200000"/>
              </a:lnSpc>
              <a:spcBef>
                <a:spcPts val="0"/>
              </a:spcBef>
              <a:spcAft>
                <a:spcPts val="0"/>
              </a:spcAft>
              <a:buFont typeface="Wingdings" pitchFamily="2" charset="2"/>
              <a:buChar char="ü"/>
              <a:defRPr/>
            </a:pPr>
            <a:r>
              <a:rPr lang="ru-RU" sz="1200" dirty="0" smtClean="0">
                <a:latin typeface="+mn-lt"/>
                <a:cs typeface="Arial" charset="0"/>
              </a:rPr>
              <a:t>Конфигурация участка - многоугольная</a:t>
            </a:r>
            <a:r>
              <a:rPr lang="en-US" sz="1200" dirty="0" smtClean="0">
                <a:latin typeface="+mn-lt"/>
                <a:cs typeface="Arial" charset="0"/>
              </a:rPr>
              <a:t>;</a:t>
            </a:r>
            <a:endParaRPr lang="ru-RU" sz="1200" dirty="0">
              <a:latin typeface="+mn-lt"/>
              <a:cs typeface="Arial" charset="0"/>
            </a:endParaRPr>
          </a:p>
          <a:p>
            <a:pPr indent="266700" algn="just" fontAlgn="auto">
              <a:lnSpc>
                <a:spcPct val="200000"/>
              </a:lnSpc>
              <a:spcBef>
                <a:spcPts val="0"/>
              </a:spcBef>
              <a:spcAft>
                <a:spcPts val="0"/>
              </a:spcAft>
              <a:buFont typeface="Wingdings" pitchFamily="2" charset="2"/>
              <a:buChar char="ü"/>
              <a:defRPr/>
            </a:pPr>
            <a:r>
              <a:rPr lang="ru-RU" sz="1200" dirty="0" smtClean="0">
                <a:latin typeface="+mn-lt"/>
                <a:cs typeface="Arial" charset="0"/>
              </a:rPr>
              <a:t>Участок свободен от строений;</a:t>
            </a:r>
            <a:endParaRPr lang="en-US" sz="1200" dirty="0">
              <a:latin typeface="+mn-lt"/>
              <a:cs typeface="Arial" charset="0"/>
            </a:endParaRPr>
          </a:p>
          <a:p>
            <a:pPr indent="266700" algn="just">
              <a:lnSpc>
                <a:spcPct val="200000"/>
              </a:lnSpc>
              <a:buFont typeface="Wingdings" pitchFamily="2" charset="2"/>
              <a:buChar char="ü"/>
              <a:defRPr/>
            </a:pPr>
            <a:r>
              <a:rPr lang="ru-RU" sz="1200" dirty="0" smtClean="0">
                <a:latin typeface="+mn-lt"/>
                <a:cs typeface="Arial" charset="0"/>
              </a:rPr>
              <a:t>Территория делится на северную и южную части рекой Утка;</a:t>
            </a:r>
          </a:p>
          <a:p>
            <a:pPr indent="266700" algn="just">
              <a:lnSpc>
                <a:spcPct val="200000"/>
              </a:lnSpc>
              <a:buFont typeface="Wingdings" pitchFamily="2" charset="2"/>
              <a:buChar char="ü"/>
              <a:defRPr/>
            </a:pPr>
            <a:r>
              <a:rPr lang="ru-RU" sz="1200" dirty="0" smtClean="0">
                <a:cs typeface="Arial" charset="0"/>
              </a:rPr>
              <a:t> Проведены инженерно-геологические работы;</a:t>
            </a:r>
            <a:endParaRPr lang="en-US" sz="1200" dirty="0" smtClean="0">
              <a:cs typeface="Arial" charset="0"/>
            </a:endParaRPr>
          </a:p>
          <a:p>
            <a:pPr indent="266700" algn="just" fontAlgn="auto">
              <a:lnSpc>
                <a:spcPct val="200000"/>
              </a:lnSpc>
              <a:spcBef>
                <a:spcPts val="0"/>
              </a:spcBef>
              <a:spcAft>
                <a:spcPts val="0"/>
              </a:spcAft>
              <a:buFont typeface="Wingdings" pitchFamily="2" charset="2"/>
              <a:buChar char="ü"/>
              <a:defRPr/>
            </a:pPr>
            <a:r>
              <a:rPr lang="ru-RU" sz="1200" dirty="0" smtClean="0">
                <a:latin typeface="+mn-lt"/>
                <a:cs typeface="Arial" charset="0"/>
              </a:rPr>
              <a:t>Концепция развития </a:t>
            </a:r>
            <a:r>
              <a:rPr lang="ru-RU" sz="1200" dirty="0" err="1" smtClean="0">
                <a:latin typeface="+mn-lt"/>
                <a:cs typeface="Arial" charset="0"/>
              </a:rPr>
              <a:t>подготовленая</a:t>
            </a:r>
            <a:r>
              <a:rPr lang="ru-RU" sz="1200" dirty="0" smtClean="0">
                <a:latin typeface="+mn-lt"/>
                <a:cs typeface="Arial" charset="0"/>
              </a:rPr>
              <a:t> ведущими международными и отечественными компаниями-консультантами </a:t>
            </a:r>
            <a:r>
              <a:rPr lang="en-US" sz="1200" dirty="0" smtClean="0">
                <a:latin typeface="+mn-lt"/>
                <a:cs typeface="Arial" charset="0"/>
              </a:rPr>
              <a:t>(Knight Frank, </a:t>
            </a:r>
            <a:r>
              <a:rPr lang="ru-RU" sz="1200" dirty="0" smtClean="0">
                <a:latin typeface="+mn-lt"/>
                <a:cs typeface="Arial" charset="0"/>
              </a:rPr>
              <a:t>Магазин Магазинов </a:t>
            </a:r>
            <a:r>
              <a:rPr lang="en-US" sz="1200" dirty="0" smtClean="0">
                <a:latin typeface="+mn-lt"/>
                <a:cs typeface="Arial" charset="0"/>
              </a:rPr>
              <a:t>(CBRE), Colliers int., </a:t>
            </a:r>
            <a:r>
              <a:rPr lang="en-US" sz="1200" dirty="0" err="1" smtClean="0">
                <a:latin typeface="+mn-lt"/>
                <a:cs typeface="Arial" charset="0"/>
              </a:rPr>
              <a:t>Praktis</a:t>
            </a:r>
            <a:r>
              <a:rPr lang="en-US" sz="1200" dirty="0" smtClean="0">
                <a:latin typeface="+mn-lt"/>
                <a:cs typeface="Arial" charset="0"/>
              </a:rPr>
              <a:t> CB);</a:t>
            </a:r>
            <a:endParaRPr lang="en-US" sz="1200" dirty="0">
              <a:latin typeface="+mn-lt"/>
              <a:cs typeface="Arial" charset="0"/>
            </a:endParaRPr>
          </a:p>
          <a:p>
            <a:pPr indent="266700" algn="just" fontAlgn="auto">
              <a:lnSpc>
                <a:spcPct val="200000"/>
              </a:lnSpc>
              <a:spcBef>
                <a:spcPts val="0"/>
              </a:spcBef>
              <a:spcAft>
                <a:spcPts val="0"/>
              </a:spcAft>
              <a:buFont typeface="Wingdings" pitchFamily="2" charset="2"/>
              <a:buChar char="ü"/>
              <a:defRPr/>
            </a:pPr>
            <a:r>
              <a:rPr lang="ru-RU" sz="1200" dirty="0" smtClean="0">
                <a:latin typeface="+mn-lt"/>
                <a:cs typeface="Arial" charset="0"/>
              </a:rPr>
              <a:t>Архитектурная и инженерная концепции подготовлены  </a:t>
            </a:r>
            <a:r>
              <a:rPr lang="en-US" sz="1200" dirty="0" err="1" smtClean="0">
                <a:latin typeface="+mn-lt"/>
                <a:cs typeface="Arial" charset="0"/>
              </a:rPr>
              <a:t>Benoy</a:t>
            </a:r>
            <a:r>
              <a:rPr lang="en-US" sz="1200" dirty="0" smtClean="0">
                <a:latin typeface="+mn-lt"/>
                <a:cs typeface="Arial" charset="0"/>
              </a:rPr>
              <a:t> </a:t>
            </a:r>
            <a:r>
              <a:rPr lang="en-US" sz="1200" dirty="0">
                <a:latin typeface="+mn-lt"/>
                <a:cs typeface="Arial" charset="0"/>
              </a:rPr>
              <a:t>Ltd. </a:t>
            </a:r>
            <a:r>
              <a:rPr lang="ru-RU" sz="1200" dirty="0" smtClean="0">
                <a:latin typeface="+mn-lt"/>
                <a:cs typeface="Arial" charset="0"/>
              </a:rPr>
              <a:t>и</a:t>
            </a:r>
            <a:r>
              <a:rPr lang="en-US" sz="1200" dirty="0" smtClean="0">
                <a:latin typeface="+mn-lt"/>
                <a:cs typeface="Arial" charset="0"/>
              </a:rPr>
              <a:t> M-Engineering</a:t>
            </a:r>
            <a:r>
              <a:rPr lang="en-US" sz="1200" dirty="0" smtClean="0">
                <a:cs typeface="Arial" charset="0"/>
              </a:rPr>
              <a:t>.</a:t>
            </a:r>
            <a:endParaRPr lang="ru-RU" sz="1200" dirty="0">
              <a:latin typeface="+mn-lt"/>
            </a:endParaRPr>
          </a:p>
          <a:p>
            <a:pPr fontAlgn="auto">
              <a:spcBef>
                <a:spcPct val="20000"/>
              </a:spcBef>
              <a:spcAft>
                <a:spcPts val="0"/>
              </a:spcAft>
              <a:buFont typeface="Arial" pitchFamily="34" charset="0"/>
              <a:buNone/>
              <a:defRPr/>
            </a:pPr>
            <a:endParaRPr lang="ru-RU" sz="1400" dirty="0">
              <a:latin typeface="+mn-lt"/>
            </a:endParaRPr>
          </a:p>
        </p:txBody>
      </p:sp>
      <p:sp>
        <p:nvSpPr>
          <p:cNvPr id="10" name="Заголовок 1"/>
          <p:cNvSpPr txBox="1">
            <a:spLocks/>
          </p:cNvSpPr>
          <p:nvPr/>
        </p:nvSpPr>
        <p:spPr>
          <a:xfrm>
            <a:off x="428604" y="0"/>
            <a:ext cx="2643206" cy="1071538"/>
          </a:xfrm>
          <a:prstGeom prst="rect">
            <a:avLst/>
          </a:prstGeom>
        </p:spPr>
        <p:txBody>
          <a:bodyPr anchor="b">
            <a:normAutofit/>
          </a:bodyPr>
          <a:lstStyle/>
          <a:p>
            <a:pPr>
              <a:lnSpc>
                <a:spcPct val="170000"/>
              </a:lnSpc>
              <a:tabLst>
                <a:tab pos="85725" algn="l"/>
              </a:tabLst>
              <a:defRPr/>
            </a:pPr>
            <a:r>
              <a:rPr lang="ru-RU" sz="1600" dirty="0" smtClean="0">
                <a:solidFill>
                  <a:schemeClr val="accent3">
                    <a:lumMod val="50000"/>
                  </a:schemeClr>
                </a:solidFill>
                <a:latin typeface="+mj-lt"/>
                <a:cs typeface="Arial" pitchFamily="34" charset="0"/>
              </a:rPr>
              <a:t>Описание проекта</a:t>
            </a:r>
            <a:endParaRPr lang="en-US" sz="1600" dirty="0" smtClean="0">
              <a:solidFill>
                <a:schemeClr val="accent3">
                  <a:lumMod val="50000"/>
                </a:schemeClr>
              </a:solidFill>
              <a:latin typeface="+mj-lt"/>
              <a:cs typeface="Arial"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4143380" y="1428728"/>
            <a:ext cx="2198485" cy="119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p:cNvPicPr>
            <a:picLocks noChangeAspect="1" noChangeArrowheads="1"/>
          </p:cNvPicPr>
          <p:nvPr/>
        </p:nvPicPr>
        <p:blipFill>
          <a:blip r:embed="rId3" cstate="print"/>
          <a:srcRect/>
          <a:stretch>
            <a:fillRect/>
          </a:stretch>
        </p:blipFill>
        <p:spPr bwMode="auto">
          <a:xfrm>
            <a:off x="4159648" y="3071802"/>
            <a:ext cx="2151962" cy="1214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p:cNvPicPr>
            <a:picLocks noChangeAspect="1" noChangeArrowheads="1"/>
          </p:cNvPicPr>
          <p:nvPr/>
        </p:nvPicPr>
        <p:blipFill>
          <a:blip r:embed="rId4" cstate="print"/>
          <a:srcRect/>
          <a:stretch>
            <a:fillRect/>
          </a:stretch>
        </p:blipFill>
        <p:spPr bwMode="auto">
          <a:xfrm>
            <a:off x="4140926" y="4714876"/>
            <a:ext cx="2208063" cy="1285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p:cNvPicPr>
            <a:picLocks noChangeAspect="1" noChangeArrowheads="1"/>
          </p:cNvPicPr>
          <p:nvPr/>
        </p:nvPicPr>
        <p:blipFill>
          <a:blip r:embed="rId5" cstate="print"/>
          <a:srcRect/>
          <a:stretch>
            <a:fillRect/>
          </a:stretch>
        </p:blipFill>
        <p:spPr bwMode="auto">
          <a:xfrm>
            <a:off x="4151689" y="6518578"/>
            <a:ext cx="2214688" cy="1293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Номер слайда 10"/>
          <p:cNvSpPr>
            <a:spLocks noGrp="1"/>
          </p:cNvSpPr>
          <p:nvPr>
            <p:ph type="sldNum" sz="quarter" idx="12"/>
          </p:nvPr>
        </p:nvSpPr>
        <p:spPr/>
        <p:txBody>
          <a:bodyPr/>
          <a:lstStyle/>
          <a:p>
            <a:fld id="{73C111CA-5F9D-4A16-AC81-992D7480F4EC}" type="slidenum">
              <a:rPr lang="ru-RU" smtClean="0"/>
              <a:pPr/>
              <a:t>30</a:t>
            </a:fld>
            <a:endParaRPr lang="ru-RU"/>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88" y="357188"/>
            <a:ext cx="6172200" cy="1524000"/>
          </a:xfrm>
        </p:spPr>
        <p:txBody>
          <a:bodyPr/>
          <a:lstStyle/>
          <a:p>
            <a:pPr algn="l">
              <a:defRPr/>
            </a:pPr>
            <a:r>
              <a:rPr lang="ru-RU" sz="1600" dirty="0" smtClean="0">
                <a:solidFill>
                  <a:schemeClr val="accent3">
                    <a:lumMod val="50000"/>
                  </a:schemeClr>
                </a:solidFill>
                <a:cs typeface="Arial" pitchFamily="34" charset="0"/>
              </a:rPr>
              <a:t>Маркетинговая концепция</a:t>
            </a:r>
            <a:r>
              <a:rPr lang="en-US" sz="1600" dirty="0" smtClean="0">
                <a:solidFill>
                  <a:schemeClr val="accent3">
                    <a:lumMod val="50000"/>
                  </a:schemeClr>
                </a:solidFill>
                <a:cs typeface="Arial" pitchFamily="34" charset="0"/>
              </a:rPr>
              <a:t/>
            </a:r>
            <a:br>
              <a:rPr lang="en-US" sz="1600" dirty="0" smtClean="0">
                <a:solidFill>
                  <a:schemeClr val="accent3">
                    <a:lumMod val="50000"/>
                  </a:schemeClr>
                </a:solidFill>
                <a:cs typeface="Arial" pitchFamily="34" charset="0"/>
              </a:rPr>
            </a:br>
            <a:endParaRPr lang="ru-RU" sz="1600" dirty="0">
              <a:solidFill>
                <a:schemeClr val="accent3">
                  <a:lumMod val="50000"/>
                </a:schemeClr>
              </a:solidFill>
              <a:cs typeface="Arial" pitchFamily="34" charset="0"/>
            </a:endParaRPr>
          </a:p>
        </p:txBody>
      </p:sp>
      <p:sp>
        <p:nvSpPr>
          <p:cNvPr id="4" name="Номер слайда 3"/>
          <p:cNvSpPr>
            <a:spLocks noGrp="1"/>
          </p:cNvSpPr>
          <p:nvPr>
            <p:ph type="sldNum" sz="quarter" idx="12"/>
          </p:nvPr>
        </p:nvSpPr>
        <p:spPr/>
        <p:txBody>
          <a:bodyPr/>
          <a:lstStyle/>
          <a:p>
            <a:pPr>
              <a:defRPr/>
            </a:pPr>
            <a:fld id="{B76EB4D5-D422-4D31-9A1F-E4E2AC79D0E2}" type="slidenum">
              <a:rPr lang="ru-RU" smtClean="0"/>
              <a:pPr>
                <a:defRPr/>
              </a:pPr>
              <a:t>31</a:t>
            </a:fld>
            <a:endParaRPr lang="ru-RU"/>
          </a:p>
        </p:txBody>
      </p:sp>
      <p:sp>
        <p:nvSpPr>
          <p:cNvPr id="6" name="Содержимое 5"/>
          <p:cNvSpPr>
            <a:spLocks noGrp="1"/>
          </p:cNvSpPr>
          <p:nvPr>
            <p:ph idx="1"/>
          </p:nvPr>
        </p:nvSpPr>
        <p:spPr>
          <a:xfrm>
            <a:off x="500042" y="1357290"/>
            <a:ext cx="6000792" cy="6034617"/>
          </a:xfrm>
        </p:spPr>
        <p:txBody>
          <a:bodyPr>
            <a:normAutofit/>
          </a:bodyPr>
          <a:lstStyle/>
          <a:p>
            <a:pPr marL="0" indent="324000">
              <a:lnSpc>
                <a:spcPct val="150000"/>
              </a:lnSpc>
              <a:spcBef>
                <a:spcPts val="0"/>
              </a:spcBef>
              <a:buNone/>
            </a:pPr>
            <a:r>
              <a:rPr lang="ru-RU" sz="1200" dirty="0" smtClean="0"/>
              <a:t>Согласно рекомендациям компаний консультантов – </a:t>
            </a:r>
            <a:r>
              <a:rPr lang="en-US" sz="1200" dirty="0" smtClean="0"/>
              <a:t>Knight Frank, </a:t>
            </a:r>
            <a:r>
              <a:rPr lang="ru-RU" sz="1200" dirty="0" smtClean="0"/>
              <a:t>Магазин Магазинов </a:t>
            </a:r>
            <a:r>
              <a:rPr lang="en-US" sz="1200" dirty="0" smtClean="0"/>
              <a:t>(</a:t>
            </a:r>
            <a:r>
              <a:rPr lang="ru-RU" sz="1200" dirty="0" smtClean="0"/>
              <a:t>в </a:t>
            </a:r>
            <a:r>
              <a:rPr lang="ru-RU" sz="1200" dirty="0" err="1" smtClean="0"/>
              <a:t>ассоц</a:t>
            </a:r>
            <a:r>
              <a:rPr lang="ru-RU" sz="1200" dirty="0" smtClean="0"/>
              <a:t>. с </a:t>
            </a:r>
            <a:r>
              <a:rPr lang="en-US" sz="1200" dirty="0" smtClean="0"/>
              <a:t>CBRE), Colliers Int. </a:t>
            </a:r>
            <a:r>
              <a:rPr lang="ru-RU" sz="1200" dirty="0" smtClean="0"/>
              <a:t>и </a:t>
            </a:r>
            <a:r>
              <a:rPr lang="en-US" sz="1200" dirty="0" err="1" smtClean="0"/>
              <a:t>Praktis</a:t>
            </a:r>
            <a:r>
              <a:rPr lang="en-US" sz="1200" dirty="0" smtClean="0"/>
              <a:t> CB, </a:t>
            </a:r>
            <a:r>
              <a:rPr lang="ru-RU" sz="1200" dirty="0" smtClean="0"/>
              <a:t>было принято следующее функциональное деление проекта:</a:t>
            </a:r>
            <a:endParaRPr lang="ru-RU" sz="1200" dirty="0"/>
          </a:p>
        </p:txBody>
      </p:sp>
      <p:pic>
        <p:nvPicPr>
          <p:cNvPr id="9" name="Рисунок 8" descr="диаграмма (Large) с fazer копия.jpg"/>
          <p:cNvPicPr>
            <a:picLocks noChangeAspect="1"/>
          </p:cNvPicPr>
          <p:nvPr/>
        </p:nvPicPr>
        <p:blipFill>
          <a:blip r:embed="rId2" cstate="print"/>
          <a:stretch>
            <a:fillRect/>
          </a:stretch>
        </p:blipFill>
        <p:spPr>
          <a:xfrm>
            <a:off x="285728" y="2500298"/>
            <a:ext cx="6242304" cy="551688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713"/>
            <a:ext cx="6172200" cy="1133475"/>
          </a:xfrm>
        </p:spPr>
        <p:txBody>
          <a:bodyPr/>
          <a:lstStyle/>
          <a:p>
            <a:pPr algn="l">
              <a:defRPr/>
            </a:pPr>
            <a:r>
              <a:rPr lang="ru-RU" sz="1600" dirty="0" smtClean="0">
                <a:solidFill>
                  <a:schemeClr val="accent3">
                    <a:lumMod val="50000"/>
                  </a:schemeClr>
                </a:solidFill>
                <a:cs typeface="Arial" pitchFamily="34" charset="0"/>
              </a:rPr>
              <a:t>Маркетинговая концепция</a:t>
            </a:r>
            <a:endParaRPr lang="ru-RU" sz="1600" dirty="0">
              <a:solidFill>
                <a:schemeClr val="accent3">
                  <a:lumMod val="50000"/>
                </a:schemeClr>
              </a:solidFill>
              <a:cs typeface="Arial" pitchFamily="34" charset="0"/>
            </a:endParaRPr>
          </a:p>
        </p:txBody>
      </p:sp>
      <p:sp>
        <p:nvSpPr>
          <p:cNvPr id="4" name="Содержимое 3"/>
          <p:cNvSpPr>
            <a:spLocks noGrp="1"/>
          </p:cNvSpPr>
          <p:nvPr>
            <p:ph sz="half" idx="2"/>
          </p:nvPr>
        </p:nvSpPr>
        <p:spPr>
          <a:xfrm>
            <a:off x="1785926" y="1357290"/>
            <a:ext cx="4572033" cy="7358114"/>
          </a:xfrm>
        </p:spPr>
        <p:txBody>
          <a:bodyPr>
            <a:normAutofit/>
          </a:bodyPr>
          <a:lstStyle/>
          <a:p>
            <a:pPr marL="0" indent="324000" algn="just">
              <a:lnSpc>
                <a:spcPct val="150000"/>
              </a:lnSpc>
              <a:spcBef>
                <a:spcPts val="0"/>
              </a:spcBef>
              <a:buNone/>
              <a:defRPr/>
            </a:pPr>
            <a:r>
              <a:rPr lang="ru-RU" sz="1200" b="1" dirty="0" smtClean="0">
                <a:cs typeface="Arial" charset="0"/>
              </a:rPr>
              <a:t>Анализ наилучшего и наиболее эффективного использования территории - компания </a:t>
            </a:r>
            <a:r>
              <a:rPr lang="en-US" sz="1200" b="1" dirty="0" smtClean="0">
                <a:cs typeface="Arial" charset="0"/>
              </a:rPr>
              <a:t>Knight Frank</a:t>
            </a:r>
            <a:r>
              <a:rPr lang="ru-RU" sz="1200" b="1" dirty="0" smtClean="0">
                <a:cs typeface="Arial" charset="0"/>
              </a:rPr>
              <a:t> (2006г.).</a:t>
            </a:r>
          </a:p>
          <a:p>
            <a:pPr marL="0" indent="324000" algn="just">
              <a:lnSpc>
                <a:spcPct val="150000"/>
              </a:lnSpc>
              <a:spcBef>
                <a:spcPts val="0"/>
              </a:spcBef>
              <a:buNone/>
              <a:defRPr/>
            </a:pPr>
            <a:r>
              <a:rPr lang="ru-RU" sz="1200" dirty="0" smtClean="0">
                <a:cs typeface="Arial" charset="0"/>
              </a:rPr>
              <a:t>В рамках анализа рыночной целесообразности проведены исследования: участка и района расположения, рынков складской, офисной и торговой недвижимости, а также выработаны следующие рекомендации:</a:t>
            </a:r>
          </a:p>
          <a:p>
            <a:pPr marL="0" indent="324000" algn="just">
              <a:lnSpc>
                <a:spcPct val="150000"/>
              </a:lnSpc>
              <a:spcBef>
                <a:spcPts val="0"/>
              </a:spcBef>
              <a:buAutoNum type="arabicPeriod"/>
              <a:defRPr/>
            </a:pPr>
            <a:r>
              <a:rPr lang="ru-RU" sz="1200" dirty="0" smtClean="0">
                <a:cs typeface="Arial" charset="0"/>
              </a:rPr>
              <a:t>Территория является весьма перспективной для реализации проектов </a:t>
            </a:r>
            <a:r>
              <a:rPr lang="ru-RU" sz="1200" dirty="0" err="1" smtClean="0">
                <a:cs typeface="Arial" charset="0"/>
              </a:rPr>
              <a:t>девелопмента</a:t>
            </a:r>
            <a:r>
              <a:rPr lang="ru-RU" sz="1200" dirty="0" smtClean="0">
                <a:cs typeface="Arial" charset="0"/>
              </a:rPr>
              <a:t>, благодаря близости к черте Санкт-Петербурга, расположению вдоль КАД у крупной развязки и большой площади участка, позволяющей оптимально совмещать различные назначения.</a:t>
            </a:r>
          </a:p>
          <a:p>
            <a:pPr marL="0" indent="324000" algn="just">
              <a:lnSpc>
                <a:spcPct val="150000"/>
              </a:lnSpc>
              <a:spcBef>
                <a:spcPts val="0"/>
              </a:spcBef>
              <a:buAutoNum type="arabicPeriod"/>
              <a:defRPr/>
            </a:pPr>
            <a:r>
              <a:rPr lang="ru-RU" sz="1200" dirty="0" smtClean="0">
                <a:cs typeface="Arial" charset="0"/>
              </a:rPr>
              <a:t>На перспективу 5-10 лет  наиболее </a:t>
            </a:r>
            <a:r>
              <a:rPr lang="ru-RU" sz="1200" dirty="0" err="1" smtClean="0">
                <a:cs typeface="Arial" charset="0"/>
              </a:rPr>
              <a:t>инвестиционно</a:t>
            </a:r>
            <a:r>
              <a:rPr lang="ru-RU" sz="1200" dirty="0" smtClean="0">
                <a:cs typeface="Arial" charset="0"/>
              </a:rPr>
              <a:t> привлекательными рыночными сегментами (из числа исследованных) являются:  </a:t>
            </a:r>
          </a:p>
          <a:p>
            <a:pPr marL="0" indent="324000" algn="just">
              <a:lnSpc>
                <a:spcPct val="150000"/>
              </a:lnSpc>
              <a:spcBef>
                <a:spcPts val="0"/>
              </a:spcBef>
              <a:defRPr/>
            </a:pPr>
            <a:r>
              <a:rPr lang="ru-RU" sz="1200" dirty="0" smtClean="0">
                <a:cs typeface="Arial" charset="0"/>
              </a:rPr>
              <a:t>Складские комплексы  класса А и В</a:t>
            </a:r>
          </a:p>
          <a:p>
            <a:pPr marL="0" indent="324000" algn="just">
              <a:lnSpc>
                <a:spcPct val="150000"/>
              </a:lnSpc>
              <a:spcBef>
                <a:spcPts val="0"/>
              </a:spcBef>
              <a:defRPr/>
            </a:pPr>
            <a:r>
              <a:rPr lang="ru-RU" sz="1200" dirty="0" smtClean="0">
                <a:cs typeface="Arial" charset="0"/>
              </a:rPr>
              <a:t>Крупноформатная торговая недвижимость </a:t>
            </a:r>
          </a:p>
          <a:p>
            <a:pPr marL="0" indent="324000" algn="just">
              <a:lnSpc>
                <a:spcPct val="150000"/>
              </a:lnSpc>
              <a:spcBef>
                <a:spcPts val="0"/>
              </a:spcBef>
              <a:defRPr/>
            </a:pPr>
            <a:r>
              <a:rPr lang="ru-RU" sz="1200" dirty="0" smtClean="0">
                <a:cs typeface="Arial" charset="0"/>
              </a:rPr>
              <a:t>Жилье эконом класса</a:t>
            </a:r>
          </a:p>
          <a:p>
            <a:pPr marL="0" indent="324000" algn="just">
              <a:lnSpc>
                <a:spcPct val="150000"/>
              </a:lnSpc>
              <a:spcBef>
                <a:spcPts val="0"/>
              </a:spcBef>
              <a:defRPr/>
            </a:pPr>
            <a:r>
              <a:rPr lang="ru-RU" sz="1200" dirty="0" smtClean="0">
                <a:cs typeface="Arial" charset="0"/>
              </a:rPr>
              <a:t>Офисная недвижимость класса В </a:t>
            </a:r>
            <a:r>
              <a:rPr lang="ru-RU" sz="1200" dirty="0" err="1" smtClean="0">
                <a:cs typeface="Arial" charset="0"/>
              </a:rPr>
              <a:t>в</a:t>
            </a:r>
            <a:r>
              <a:rPr lang="ru-RU" sz="1200" dirty="0" smtClean="0">
                <a:cs typeface="Arial" charset="0"/>
              </a:rPr>
              <a:t> формате бизнес центров и бизнес парков (на отдаленную перспективу, при комплексном развитии территории)</a:t>
            </a:r>
          </a:p>
          <a:p>
            <a:pPr marL="0" indent="324000" algn="just">
              <a:lnSpc>
                <a:spcPct val="150000"/>
              </a:lnSpc>
              <a:spcBef>
                <a:spcPts val="0"/>
              </a:spcBef>
              <a:defRPr/>
            </a:pPr>
            <a:r>
              <a:rPr lang="ru-RU" sz="1200" dirty="0" smtClean="0">
                <a:cs typeface="Arial" charset="0"/>
              </a:rPr>
              <a:t>В дополнение к исследованным сегментам , перспективными можно считать сегменты: современной индустриальной недвижимости, а также крупных выставочных и автомобильных центров.</a:t>
            </a:r>
          </a:p>
        </p:txBody>
      </p:sp>
      <p:sp>
        <p:nvSpPr>
          <p:cNvPr id="5" name="Номер слайда 4"/>
          <p:cNvSpPr>
            <a:spLocks noGrp="1"/>
          </p:cNvSpPr>
          <p:nvPr>
            <p:ph type="sldNum" sz="quarter" idx="12"/>
          </p:nvPr>
        </p:nvSpPr>
        <p:spPr/>
        <p:txBody>
          <a:bodyPr/>
          <a:lstStyle/>
          <a:p>
            <a:pPr>
              <a:defRPr/>
            </a:pPr>
            <a:fld id="{E3C25512-DB5A-4C2E-9BD8-AFA4335FA0A8}" type="slidenum">
              <a:rPr lang="ru-RU" smtClean="0"/>
              <a:pPr>
                <a:defRPr/>
              </a:pPr>
              <a:t>32</a:t>
            </a:fld>
            <a:endParaRPr lang="ru-RU"/>
          </a:p>
        </p:txBody>
      </p:sp>
      <p:pic>
        <p:nvPicPr>
          <p:cNvPr id="13319" name="Рисунок 7" descr="http://www.utca-z.ru/netcat_files/334/56/h_24a85bc9affa97b9f3aecebad0cf1293"/>
          <p:cNvPicPr>
            <a:picLocks noChangeAspect="1" noChangeArrowheads="1"/>
          </p:cNvPicPr>
          <p:nvPr/>
        </p:nvPicPr>
        <p:blipFill>
          <a:blip r:embed="rId2" cstate="print"/>
          <a:srcRect/>
          <a:stretch>
            <a:fillRect/>
          </a:stretch>
        </p:blipFill>
        <p:spPr bwMode="auto">
          <a:xfrm>
            <a:off x="500042" y="1714480"/>
            <a:ext cx="1071570" cy="423762"/>
          </a:xfrm>
          <a:prstGeom prst="rect">
            <a:avLst/>
          </a:prstGeom>
          <a:noFill/>
          <a:ln w="9525">
            <a:noFill/>
            <a:miter lim="800000"/>
            <a:headEnd/>
            <a:tailEnd/>
          </a:ln>
        </p:spPr>
      </p:pic>
      <p:sp>
        <p:nvSpPr>
          <p:cNvPr id="11" name="Прямоугольник 10"/>
          <p:cNvSpPr/>
          <p:nvPr/>
        </p:nvSpPr>
        <p:spPr>
          <a:xfrm>
            <a:off x="428604" y="1285852"/>
            <a:ext cx="1428760" cy="430887"/>
          </a:xfrm>
          <a:prstGeom prst="rect">
            <a:avLst/>
          </a:prstGeom>
        </p:spPr>
        <p:txBody>
          <a:bodyPr wrap="square">
            <a:spAutoFit/>
          </a:bodyPr>
          <a:lstStyle/>
          <a:p>
            <a:r>
              <a:rPr lang="ru-RU" sz="1100" b="1" dirty="0" smtClean="0">
                <a:solidFill>
                  <a:schemeClr val="accent3">
                    <a:lumMod val="50000"/>
                  </a:schemeClr>
                </a:solidFill>
                <a:cs typeface="Arial" charset="0"/>
              </a:rPr>
              <a:t>Источник: </a:t>
            </a:r>
            <a:r>
              <a:rPr lang="en-US" sz="1100" b="1" dirty="0" smtClean="0">
                <a:solidFill>
                  <a:schemeClr val="accent3">
                    <a:lumMod val="50000"/>
                  </a:schemeClr>
                </a:solidFill>
                <a:cs typeface="Arial" charset="0"/>
              </a:rPr>
              <a:t>Knight Frank</a:t>
            </a:r>
            <a:endParaRPr lang="ru-RU" sz="11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214282"/>
            <a:ext cx="6172200" cy="1524000"/>
          </a:xfrm>
        </p:spPr>
        <p:txBody>
          <a:bodyPr>
            <a:normAutofit/>
          </a:bodyPr>
          <a:lstStyle/>
          <a:p>
            <a:pPr algn="l"/>
            <a:r>
              <a:rPr lang="ru-RU" sz="1600" dirty="0" smtClean="0">
                <a:solidFill>
                  <a:schemeClr val="accent3">
                    <a:lumMod val="50000"/>
                  </a:schemeClr>
                </a:solidFill>
              </a:rPr>
              <a:t>Маркетинговая концепция</a:t>
            </a:r>
            <a:endParaRPr lang="ru-RU" sz="1600" dirty="0">
              <a:solidFill>
                <a:schemeClr val="accent3">
                  <a:lumMod val="50000"/>
                </a:schemeClr>
              </a:solidFill>
            </a:endParaRPr>
          </a:p>
        </p:txBody>
      </p:sp>
      <p:pic>
        <p:nvPicPr>
          <p:cNvPr id="74754" name="Picture 2"/>
          <p:cNvPicPr>
            <a:picLocks noChangeAspect="1" noChangeArrowheads="1"/>
          </p:cNvPicPr>
          <p:nvPr/>
        </p:nvPicPr>
        <p:blipFill>
          <a:blip r:embed="rId2" cstate="print"/>
          <a:srcRect l="25965"/>
          <a:stretch>
            <a:fillRect/>
          </a:stretch>
        </p:blipFill>
        <p:spPr bwMode="auto">
          <a:xfrm>
            <a:off x="941826" y="1500166"/>
            <a:ext cx="4999671" cy="3857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4755" name="Picture 3"/>
          <p:cNvPicPr>
            <a:picLocks noChangeAspect="1" noChangeArrowheads="1"/>
          </p:cNvPicPr>
          <p:nvPr/>
        </p:nvPicPr>
        <p:blipFill>
          <a:blip r:embed="rId3" cstate="print"/>
          <a:srcRect/>
          <a:stretch>
            <a:fillRect/>
          </a:stretch>
        </p:blipFill>
        <p:spPr bwMode="auto">
          <a:xfrm>
            <a:off x="928670" y="5929322"/>
            <a:ext cx="5000660" cy="2191647"/>
          </a:xfrm>
          <a:prstGeom prst="rect">
            <a:avLst/>
          </a:prstGeom>
          <a:noFill/>
          <a:ln w="9525">
            <a:noFill/>
            <a:miter lim="800000"/>
            <a:headEnd/>
            <a:tailEnd/>
          </a:ln>
        </p:spPr>
      </p:pic>
      <p:sp>
        <p:nvSpPr>
          <p:cNvPr id="6" name="Номер слайда 5"/>
          <p:cNvSpPr>
            <a:spLocks noGrp="1"/>
          </p:cNvSpPr>
          <p:nvPr>
            <p:ph type="sldNum" sz="quarter" idx="12"/>
          </p:nvPr>
        </p:nvSpPr>
        <p:spPr/>
        <p:txBody>
          <a:bodyPr/>
          <a:lstStyle/>
          <a:p>
            <a:fld id="{73C111CA-5F9D-4A16-AC81-992D7480F4EC}" type="slidenum">
              <a:rPr lang="ru-RU" smtClean="0"/>
              <a:pPr/>
              <a:t>33</a:t>
            </a:fld>
            <a:endParaRPr lang="ru-RU"/>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00306" y="1214414"/>
            <a:ext cx="3929090" cy="7500990"/>
          </a:xfrm>
        </p:spPr>
        <p:txBody>
          <a:bodyPr>
            <a:noAutofit/>
          </a:bodyPr>
          <a:lstStyle/>
          <a:p>
            <a:pPr marL="0" indent="324000" algn="just">
              <a:lnSpc>
                <a:spcPct val="150000"/>
              </a:lnSpc>
              <a:spcBef>
                <a:spcPts val="0"/>
              </a:spcBef>
              <a:buNone/>
              <a:defRPr/>
            </a:pPr>
            <a:r>
              <a:rPr lang="ru-RU" sz="1200" b="1" dirty="0" smtClean="0">
                <a:cs typeface="Arial" charset="0"/>
              </a:rPr>
              <a:t>Концепция развития торговой зоны проекта - компания «Магазин Магазинов»</a:t>
            </a:r>
            <a:r>
              <a:rPr lang="en-US" sz="1200" b="1" dirty="0" smtClean="0">
                <a:cs typeface="Arial" charset="0"/>
              </a:rPr>
              <a:t> </a:t>
            </a:r>
            <a:r>
              <a:rPr lang="ru-RU" sz="1200" b="1" dirty="0" smtClean="0">
                <a:cs typeface="Arial" charset="0"/>
              </a:rPr>
              <a:t>в ассоциации с </a:t>
            </a:r>
            <a:r>
              <a:rPr lang="en-US" sz="1200" b="1" dirty="0" smtClean="0">
                <a:cs typeface="Arial" charset="0"/>
              </a:rPr>
              <a:t>CBRE</a:t>
            </a:r>
            <a:r>
              <a:rPr lang="ru-RU" sz="1200" b="1" dirty="0" smtClean="0">
                <a:cs typeface="Arial" charset="0"/>
              </a:rPr>
              <a:t> (2007г.).</a:t>
            </a:r>
          </a:p>
          <a:p>
            <a:pPr marL="0" indent="324000" algn="just">
              <a:lnSpc>
                <a:spcPct val="150000"/>
              </a:lnSpc>
              <a:spcBef>
                <a:spcPts val="0"/>
              </a:spcBef>
              <a:buNone/>
              <a:defRPr/>
            </a:pPr>
            <a:r>
              <a:rPr lang="ru-RU" sz="1200" dirty="0" smtClean="0">
                <a:cs typeface="Arial" charset="0"/>
              </a:rPr>
              <a:t>Концепция развития торгового центра, в рамках предполагаемого к </a:t>
            </a:r>
            <a:r>
              <a:rPr lang="ru-RU" sz="1200" dirty="0" err="1" smtClean="0">
                <a:cs typeface="Arial" charset="0"/>
              </a:rPr>
              <a:t>девелопменту</a:t>
            </a:r>
            <a:r>
              <a:rPr lang="ru-RU" sz="1200" dirty="0" smtClean="0">
                <a:cs typeface="Arial" charset="0"/>
              </a:rPr>
              <a:t> многофункционального комплекса территории «Уткина Заводь», предполагает создание крупного торгового центра, состоящего из:</a:t>
            </a:r>
          </a:p>
          <a:p>
            <a:pPr marL="0" indent="324000" algn="just">
              <a:lnSpc>
                <a:spcPct val="150000"/>
              </a:lnSpc>
              <a:spcBef>
                <a:spcPts val="0"/>
              </a:spcBef>
              <a:defRPr/>
            </a:pPr>
            <a:r>
              <a:rPr lang="ru-RU" sz="1200" dirty="0" err="1" smtClean="0">
                <a:cs typeface="Arial" charset="0"/>
              </a:rPr>
              <a:t>Суперрегионального</a:t>
            </a:r>
            <a:r>
              <a:rPr lang="ru-RU" sz="1200" dirty="0" smtClean="0">
                <a:cs typeface="Arial" charset="0"/>
              </a:rPr>
              <a:t> центра. Торговое предложение проекта будет формироваться якорными арендаторами – международными и национальными, являющимися лидерами рынка, и торговой галерей, которые в совокупности будут предоставлять широчайший выбор в максимальном количестве товарных категорий.  Или </a:t>
            </a:r>
            <a:r>
              <a:rPr lang="ru-RU" sz="1200" dirty="0" err="1" smtClean="0">
                <a:cs typeface="Arial" charset="0"/>
              </a:rPr>
              <a:t>Пауэр</a:t>
            </a:r>
            <a:r>
              <a:rPr lang="ru-RU" sz="1200" dirty="0" smtClean="0">
                <a:cs typeface="Arial" charset="0"/>
              </a:rPr>
              <a:t> центра. Концептуальное решение создания центра, представляющего собой объединение крупных магазинов, предлагающих широкий выбор и низкие цены.</a:t>
            </a:r>
          </a:p>
          <a:p>
            <a:pPr marL="0" indent="324000" algn="just">
              <a:lnSpc>
                <a:spcPct val="150000"/>
              </a:lnSpc>
              <a:spcBef>
                <a:spcPts val="0"/>
              </a:spcBef>
              <a:defRPr/>
            </a:pPr>
            <a:r>
              <a:rPr lang="ru-RU" sz="1200" dirty="0" smtClean="0">
                <a:cs typeface="Arial" charset="0"/>
              </a:rPr>
              <a:t>Дисконтного центра магазинов распродаж . </a:t>
            </a:r>
          </a:p>
          <a:p>
            <a:pPr marL="0" indent="324000" algn="just">
              <a:lnSpc>
                <a:spcPct val="150000"/>
              </a:lnSpc>
              <a:spcBef>
                <a:spcPts val="0"/>
              </a:spcBef>
              <a:defRPr/>
            </a:pPr>
            <a:r>
              <a:rPr lang="ru-RU" sz="1200" dirty="0" smtClean="0">
                <a:cs typeface="Arial" charset="0"/>
              </a:rPr>
              <a:t>Авто деревни, состоящей из 3-5 дилеров и дополнительных магазинов, расположенных на отдельном участке в рамках рассматриваемого.</a:t>
            </a:r>
          </a:p>
          <a:p>
            <a:pPr marL="0" indent="324000" algn="just">
              <a:lnSpc>
                <a:spcPct val="150000"/>
              </a:lnSpc>
              <a:spcBef>
                <a:spcPts val="0"/>
              </a:spcBef>
              <a:buNone/>
              <a:defRPr/>
            </a:pPr>
            <a:r>
              <a:rPr lang="ru-RU" sz="1200" dirty="0" smtClean="0">
                <a:cs typeface="Arial" charset="0"/>
              </a:rPr>
              <a:t>Проведенный анализ участка, анализ рыночной и финансовой реализуемости проекта показал  высокую степень целесообразности и экономической эффективности реализации проекта.</a:t>
            </a:r>
          </a:p>
          <a:p>
            <a:pPr marL="0" indent="324000" algn="just">
              <a:lnSpc>
                <a:spcPct val="150000"/>
              </a:lnSpc>
              <a:spcBef>
                <a:spcPts val="0"/>
              </a:spcBef>
              <a:buNone/>
              <a:defRPr/>
            </a:pPr>
            <a:endParaRPr lang="ru-RU" sz="1200" dirty="0" smtClean="0">
              <a:solidFill>
                <a:schemeClr val="accent3">
                  <a:lumMod val="50000"/>
                </a:schemeClr>
              </a:solidFill>
              <a:cs typeface="Arial" charset="0"/>
            </a:endParaRPr>
          </a:p>
        </p:txBody>
      </p:sp>
      <p:sp>
        <p:nvSpPr>
          <p:cNvPr id="10" name="Заголовок 1"/>
          <p:cNvSpPr>
            <a:spLocks noGrp="1"/>
          </p:cNvSpPr>
          <p:nvPr>
            <p:ph type="title"/>
          </p:nvPr>
        </p:nvSpPr>
        <p:spPr>
          <a:xfrm>
            <a:off x="428604" y="357158"/>
            <a:ext cx="6172200" cy="1133475"/>
          </a:xfrm>
        </p:spPr>
        <p:txBody>
          <a:bodyPr/>
          <a:lstStyle/>
          <a:p>
            <a:pPr algn="l">
              <a:defRPr/>
            </a:pPr>
            <a:r>
              <a:rPr lang="ru-RU" sz="1600" dirty="0" smtClean="0">
                <a:solidFill>
                  <a:schemeClr val="accent3">
                    <a:lumMod val="50000"/>
                  </a:schemeClr>
                </a:solidFill>
                <a:cs typeface="Arial" pitchFamily="34" charset="0"/>
              </a:rPr>
              <a:t>Маркетинговая концепция</a:t>
            </a:r>
            <a:endParaRPr lang="ru-RU" sz="1600" dirty="0">
              <a:solidFill>
                <a:schemeClr val="accent3">
                  <a:lumMod val="50000"/>
                </a:schemeClr>
              </a:solidFill>
              <a:cs typeface="Arial" pitchFamily="34" charset="0"/>
            </a:endParaRPr>
          </a:p>
        </p:txBody>
      </p:sp>
      <p:pic>
        <p:nvPicPr>
          <p:cNvPr id="76802" name="Picture 2"/>
          <p:cNvPicPr>
            <a:picLocks noChangeAspect="1" noChangeArrowheads="1"/>
          </p:cNvPicPr>
          <p:nvPr/>
        </p:nvPicPr>
        <p:blipFill>
          <a:blip r:embed="rId2" cstate="print"/>
          <a:srcRect/>
          <a:stretch>
            <a:fillRect/>
          </a:stretch>
        </p:blipFill>
        <p:spPr bwMode="auto">
          <a:xfrm>
            <a:off x="500042" y="2000232"/>
            <a:ext cx="1071570" cy="554260"/>
          </a:xfrm>
          <a:prstGeom prst="rect">
            <a:avLst/>
          </a:prstGeom>
          <a:noFill/>
          <a:ln w="9525">
            <a:noFill/>
            <a:miter lim="800000"/>
            <a:headEnd/>
            <a:tailEnd/>
          </a:ln>
        </p:spPr>
      </p:pic>
      <p:sp>
        <p:nvSpPr>
          <p:cNvPr id="12" name="Прямоугольник 11"/>
          <p:cNvSpPr/>
          <p:nvPr/>
        </p:nvSpPr>
        <p:spPr>
          <a:xfrm>
            <a:off x="428604" y="1214415"/>
            <a:ext cx="1500198" cy="600164"/>
          </a:xfrm>
          <a:prstGeom prst="rect">
            <a:avLst/>
          </a:prstGeom>
        </p:spPr>
        <p:txBody>
          <a:bodyPr wrap="square">
            <a:spAutoFit/>
          </a:bodyPr>
          <a:lstStyle/>
          <a:p>
            <a:r>
              <a:rPr lang="ru-RU" sz="1100" dirty="0" smtClean="0">
                <a:solidFill>
                  <a:schemeClr val="accent3">
                    <a:lumMod val="50000"/>
                  </a:schemeClr>
                </a:solidFill>
                <a:cs typeface="Arial" pitchFamily="34" charset="0"/>
              </a:rPr>
              <a:t>Источник: </a:t>
            </a:r>
            <a:r>
              <a:rPr lang="ru-RU" sz="1100" b="1" dirty="0" smtClean="0">
                <a:solidFill>
                  <a:schemeClr val="accent3">
                    <a:lumMod val="50000"/>
                  </a:schemeClr>
                </a:solidFill>
                <a:cs typeface="Arial" charset="0"/>
              </a:rPr>
              <a:t>«Магазин Магазинов»</a:t>
            </a:r>
            <a:r>
              <a:rPr lang="en-US" sz="1100" b="1" dirty="0" smtClean="0">
                <a:solidFill>
                  <a:schemeClr val="accent3">
                    <a:lumMod val="50000"/>
                  </a:schemeClr>
                </a:solidFill>
                <a:cs typeface="Arial" charset="0"/>
              </a:rPr>
              <a:t> </a:t>
            </a:r>
            <a:r>
              <a:rPr lang="ru-RU" sz="1100" b="1" dirty="0" smtClean="0">
                <a:solidFill>
                  <a:schemeClr val="accent3">
                    <a:lumMod val="50000"/>
                  </a:schemeClr>
                </a:solidFill>
                <a:cs typeface="Arial" charset="0"/>
              </a:rPr>
              <a:t>в ассоциации с </a:t>
            </a:r>
            <a:r>
              <a:rPr lang="en-US" sz="1100" b="1" dirty="0" smtClean="0">
                <a:solidFill>
                  <a:schemeClr val="accent3">
                    <a:lumMod val="50000"/>
                  </a:schemeClr>
                </a:solidFill>
                <a:cs typeface="Arial" charset="0"/>
              </a:rPr>
              <a:t>CBRE</a:t>
            </a:r>
            <a:endParaRPr lang="ru-RU" sz="1100" dirty="0"/>
          </a:p>
        </p:txBody>
      </p:sp>
      <p:pic>
        <p:nvPicPr>
          <p:cNvPr id="6" name="Picture 2"/>
          <p:cNvPicPr>
            <a:picLocks noChangeAspect="1" noChangeArrowheads="1"/>
          </p:cNvPicPr>
          <p:nvPr/>
        </p:nvPicPr>
        <p:blipFill>
          <a:blip r:embed="rId3" cstate="print"/>
          <a:srcRect t="26210" r="15131"/>
          <a:stretch>
            <a:fillRect/>
          </a:stretch>
        </p:blipFill>
        <p:spPr bwMode="auto">
          <a:xfrm>
            <a:off x="214290" y="5786446"/>
            <a:ext cx="2286016" cy="2614603"/>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fld id="{73C111CA-5F9D-4A16-AC81-992D7480F4EC}" type="slidenum">
              <a:rPr lang="ru-RU" smtClean="0"/>
              <a:pPr/>
              <a:t>34</a:t>
            </a:fld>
            <a:endParaRPr lang="ru-RU"/>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14488" y="1428729"/>
            <a:ext cx="4714908" cy="6739490"/>
          </a:xfrm>
        </p:spPr>
        <p:txBody>
          <a:bodyPr>
            <a:normAutofit fontScale="40000" lnSpcReduction="20000"/>
          </a:bodyPr>
          <a:lstStyle/>
          <a:p>
            <a:pPr marL="0" indent="324000" algn="just">
              <a:lnSpc>
                <a:spcPct val="150000"/>
              </a:lnSpc>
              <a:spcBef>
                <a:spcPts val="0"/>
              </a:spcBef>
              <a:buNone/>
              <a:defRPr/>
            </a:pPr>
            <a:r>
              <a:rPr lang="ru-RU" b="1" dirty="0" smtClean="0">
                <a:cs typeface="Arial" charset="0"/>
              </a:rPr>
              <a:t>Концепция развития территорий, эффективное деление на функциональные зоны – совместная работа компаний </a:t>
            </a:r>
            <a:r>
              <a:rPr lang="en-US" b="1" dirty="0" smtClean="0">
                <a:cs typeface="Arial" charset="0"/>
              </a:rPr>
              <a:t>Colliers </a:t>
            </a:r>
            <a:r>
              <a:rPr lang="en-US" b="1" dirty="0" err="1" smtClean="0">
                <a:cs typeface="Arial" charset="0"/>
              </a:rPr>
              <a:t>Int</a:t>
            </a:r>
            <a:r>
              <a:rPr lang="ru-RU" b="1" dirty="0" smtClean="0">
                <a:cs typeface="Arial" charset="0"/>
              </a:rPr>
              <a:t>. и </a:t>
            </a:r>
            <a:r>
              <a:rPr lang="en-US" b="1" dirty="0" err="1" smtClean="0">
                <a:cs typeface="Arial" charset="0"/>
              </a:rPr>
              <a:t>Praktis</a:t>
            </a:r>
            <a:r>
              <a:rPr lang="en-US" b="1" dirty="0" smtClean="0">
                <a:cs typeface="Arial" charset="0"/>
              </a:rPr>
              <a:t> CB</a:t>
            </a:r>
            <a:r>
              <a:rPr lang="ru-RU" b="1" dirty="0" smtClean="0">
                <a:cs typeface="Arial" charset="0"/>
              </a:rPr>
              <a:t> (2008г.).</a:t>
            </a:r>
          </a:p>
          <a:p>
            <a:pPr marL="0" indent="324000" algn="just">
              <a:lnSpc>
                <a:spcPct val="150000"/>
              </a:lnSpc>
              <a:spcBef>
                <a:spcPts val="0"/>
              </a:spcBef>
              <a:buNone/>
              <a:defRPr/>
            </a:pPr>
            <a:r>
              <a:rPr lang="ru-RU" dirty="0" smtClean="0">
                <a:cs typeface="Arial" charset="0"/>
              </a:rPr>
              <a:t>Выбор предпочтительных вариантов развития участка производился исходя из существующих параметров – потенциала местоположения, физических характеристик участка, ограничений на развитие участка, текущего состояния и тенденций развития рынка коммерческой недвижимости. В результате проведенного анализа вариантов коммерческого использования объекта недвижимости (земельного участка), консультанты пришли к выводу, что оптимальным использованием территории является следующее: </a:t>
            </a:r>
            <a:endParaRPr lang="en-US" dirty="0" smtClean="0">
              <a:cs typeface="Arial" charset="0"/>
            </a:endParaRPr>
          </a:p>
          <a:p>
            <a:pPr marL="0" indent="324000" algn="just">
              <a:lnSpc>
                <a:spcPct val="150000"/>
              </a:lnSpc>
              <a:spcBef>
                <a:spcPts val="0"/>
              </a:spcBef>
              <a:buNone/>
              <a:defRPr/>
            </a:pPr>
            <a:r>
              <a:rPr lang="ru-RU" dirty="0" smtClean="0">
                <a:cs typeface="Arial" charset="0"/>
              </a:rPr>
              <a:t>На территории проекта предполагается размещение следующих форматов: </a:t>
            </a:r>
          </a:p>
          <a:p>
            <a:pPr marL="228600" indent="-228600" algn="just">
              <a:lnSpc>
                <a:spcPct val="150000"/>
              </a:lnSpc>
              <a:buFont typeface="+mj-lt"/>
              <a:buAutoNum type="arabicPeriod"/>
              <a:defRPr/>
            </a:pPr>
            <a:r>
              <a:rPr lang="ru-RU" dirty="0" smtClean="0">
                <a:cs typeface="Arial" pitchFamily="34" charset="0"/>
              </a:rPr>
              <a:t>Индустриальный парк №1 (70 га) – на сегодняшний день участки уже реализованы</a:t>
            </a:r>
          </a:p>
          <a:p>
            <a:pPr marL="228600" indent="-228600" algn="just">
              <a:lnSpc>
                <a:spcPct val="150000"/>
              </a:lnSpc>
              <a:buFont typeface="+mj-lt"/>
              <a:buAutoNum type="arabicPeriod"/>
              <a:defRPr/>
            </a:pPr>
            <a:r>
              <a:rPr lang="ru-RU" dirty="0" smtClean="0">
                <a:cs typeface="Arial" pitchFamily="34" charset="0"/>
              </a:rPr>
              <a:t>Индустриальный парк №2 (логистика, склады и легкая индустрия) (59,6 га</a:t>
            </a:r>
            <a:r>
              <a:rPr lang="en-US" dirty="0" smtClean="0">
                <a:cs typeface="Arial" pitchFamily="34" charset="0"/>
              </a:rPr>
              <a:t>)</a:t>
            </a:r>
            <a:endParaRPr lang="ru-RU" dirty="0" smtClean="0">
              <a:cs typeface="Arial" pitchFamily="34" charset="0"/>
            </a:endParaRPr>
          </a:p>
          <a:p>
            <a:pPr marL="228600" indent="-228600" algn="just">
              <a:lnSpc>
                <a:spcPct val="150000"/>
              </a:lnSpc>
              <a:buFont typeface="+mj-lt"/>
              <a:buAutoNum type="arabicPeriod"/>
              <a:defRPr/>
            </a:pPr>
            <a:r>
              <a:rPr lang="ru-RU" dirty="0" smtClean="0">
                <a:cs typeface="Arial" pitchFamily="34" charset="0"/>
              </a:rPr>
              <a:t> Зона торговли</a:t>
            </a:r>
          </a:p>
          <a:p>
            <a:pPr marL="228600" indent="-228600" algn="just">
              <a:lnSpc>
                <a:spcPct val="150000"/>
              </a:lnSpc>
              <a:buNone/>
              <a:defRPr/>
            </a:pPr>
            <a:r>
              <a:rPr lang="ru-RU" dirty="0" err="1" smtClean="0">
                <a:cs typeface="Arial" pitchFamily="34" charset="0"/>
              </a:rPr>
              <a:t>Ритейл</a:t>
            </a:r>
            <a:r>
              <a:rPr lang="ru-RU" dirty="0" smtClean="0">
                <a:cs typeface="Arial" pitchFamily="34" charset="0"/>
              </a:rPr>
              <a:t> парк (32,2 га)</a:t>
            </a:r>
          </a:p>
          <a:p>
            <a:pPr marL="228600" indent="-228600" algn="just">
              <a:lnSpc>
                <a:spcPct val="150000"/>
              </a:lnSpc>
              <a:buNone/>
              <a:defRPr/>
            </a:pPr>
            <a:r>
              <a:rPr lang="ru-RU" dirty="0" smtClean="0">
                <a:cs typeface="Arial" pitchFamily="34" charset="0"/>
              </a:rPr>
              <a:t>Дилерские центры(4,87 га)</a:t>
            </a:r>
          </a:p>
          <a:p>
            <a:pPr marL="228600" indent="-228600" algn="just">
              <a:lnSpc>
                <a:spcPct val="150000"/>
              </a:lnSpc>
              <a:buNone/>
              <a:defRPr/>
            </a:pPr>
            <a:r>
              <a:rPr lang="en-US" dirty="0" smtClean="0">
                <a:cs typeface="Arial" pitchFamily="34" charset="0"/>
              </a:rPr>
              <a:t>Outlet </a:t>
            </a:r>
            <a:r>
              <a:rPr lang="ru-RU" dirty="0" smtClean="0">
                <a:cs typeface="Arial" pitchFamily="34" charset="0"/>
              </a:rPr>
              <a:t>центр</a:t>
            </a:r>
            <a:r>
              <a:rPr lang="en-US" dirty="0" smtClean="0">
                <a:cs typeface="Arial" pitchFamily="34" charset="0"/>
              </a:rPr>
              <a:t> </a:t>
            </a:r>
            <a:r>
              <a:rPr lang="ru-RU" dirty="0" smtClean="0">
                <a:cs typeface="Arial" pitchFamily="34" charset="0"/>
              </a:rPr>
              <a:t>(8 га)</a:t>
            </a:r>
          </a:p>
          <a:p>
            <a:pPr marL="514350" indent="-514350" algn="just">
              <a:lnSpc>
                <a:spcPct val="150000"/>
              </a:lnSpc>
              <a:buAutoNum type="arabicPeriod" startAt="4"/>
              <a:defRPr/>
            </a:pPr>
            <a:r>
              <a:rPr lang="ru-RU" dirty="0" smtClean="0">
                <a:cs typeface="Arial" pitchFamily="34" charset="0"/>
              </a:rPr>
              <a:t>Бизнес парк(31,4 га)</a:t>
            </a:r>
            <a:endParaRPr lang="ru-RU" dirty="0" smtClean="0">
              <a:cs typeface="Arial" charset="0"/>
            </a:endParaRPr>
          </a:p>
          <a:p>
            <a:endParaRPr lang="ru-RU" dirty="0" smtClean="0"/>
          </a:p>
          <a:p>
            <a:endParaRPr lang="ru-RU" dirty="0"/>
          </a:p>
        </p:txBody>
      </p:sp>
      <p:sp>
        <p:nvSpPr>
          <p:cNvPr id="4" name="Заголовок 1"/>
          <p:cNvSpPr>
            <a:spLocks noGrp="1"/>
          </p:cNvSpPr>
          <p:nvPr>
            <p:ph type="title"/>
          </p:nvPr>
        </p:nvSpPr>
        <p:spPr>
          <a:xfrm>
            <a:off x="428604" y="428596"/>
            <a:ext cx="6172200" cy="1428760"/>
          </a:xfrm>
        </p:spPr>
        <p:txBody>
          <a:bodyPr/>
          <a:lstStyle/>
          <a:p>
            <a:pPr algn="l">
              <a:defRPr/>
            </a:pPr>
            <a:r>
              <a:rPr lang="ru-RU" sz="1600" dirty="0" smtClean="0">
                <a:solidFill>
                  <a:schemeClr val="accent3">
                    <a:lumMod val="50000"/>
                  </a:schemeClr>
                </a:solidFill>
                <a:cs typeface="Arial" pitchFamily="34" charset="0"/>
              </a:rPr>
              <a:t>Маркетинговая концепция</a:t>
            </a:r>
            <a:br>
              <a:rPr lang="ru-RU" sz="1600" dirty="0" smtClean="0">
                <a:solidFill>
                  <a:schemeClr val="accent3">
                    <a:lumMod val="50000"/>
                  </a:schemeClr>
                </a:solidFill>
                <a:cs typeface="Arial" pitchFamily="34" charset="0"/>
              </a:rPr>
            </a:br>
            <a:r>
              <a:rPr lang="ru-RU" sz="1600" dirty="0" smtClean="0">
                <a:solidFill>
                  <a:schemeClr val="accent3">
                    <a:lumMod val="50000"/>
                  </a:schemeClr>
                </a:solidFill>
                <a:cs typeface="Arial" pitchFamily="34" charset="0"/>
              </a:rPr>
              <a:t/>
            </a:r>
            <a:br>
              <a:rPr lang="ru-RU" sz="1600" dirty="0" smtClean="0">
                <a:solidFill>
                  <a:schemeClr val="accent3">
                    <a:lumMod val="50000"/>
                  </a:schemeClr>
                </a:solidFill>
                <a:cs typeface="Arial" pitchFamily="34" charset="0"/>
              </a:rPr>
            </a:br>
            <a:r>
              <a:rPr lang="ru-RU" sz="1100" dirty="0" smtClean="0">
                <a:solidFill>
                  <a:schemeClr val="accent3">
                    <a:lumMod val="50000"/>
                  </a:schemeClr>
                </a:solidFill>
                <a:cs typeface="Arial" pitchFamily="34" charset="0"/>
              </a:rPr>
              <a:t> Источник: </a:t>
            </a:r>
            <a:r>
              <a:rPr lang="en-US" sz="1100" b="1" dirty="0" smtClean="0">
                <a:solidFill>
                  <a:schemeClr val="accent3">
                    <a:lumMod val="50000"/>
                  </a:schemeClr>
                </a:solidFill>
                <a:effectLst>
                  <a:outerShdw blurRad="38100" dist="38100" dir="2700000" algn="tl">
                    <a:srgbClr val="000000">
                      <a:alpha val="43137"/>
                    </a:srgbClr>
                  </a:outerShdw>
                </a:effectLst>
                <a:cs typeface="Arial" pitchFamily="34" charset="0"/>
              </a:rPr>
              <a:t>Colliers Int.</a:t>
            </a:r>
            <a:r>
              <a:rPr lang="ru-RU" sz="1100" b="1" dirty="0" smtClean="0">
                <a:solidFill>
                  <a:schemeClr val="accent3">
                    <a:lumMod val="50000"/>
                  </a:schemeClr>
                </a:solidFill>
                <a:effectLst>
                  <a:outerShdw blurRad="38100" dist="38100" dir="2700000" algn="tl">
                    <a:srgbClr val="000000">
                      <a:alpha val="43137"/>
                    </a:srgbClr>
                  </a:outerShdw>
                </a:effectLst>
                <a:cs typeface="Arial" pitchFamily="34" charset="0"/>
              </a:rPr>
              <a:t> </a:t>
            </a:r>
            <a:r>
              <a:rPr lang="en-US" sz="1100" b="1" dirty="0" smtClean="0">
                <a:solidFill>
                  <a:schemeClr val="accent3">
                    <a:lumMod val="50000"/>
                  </a:schemeClr>
                </a:solidFill>
                <a:effectLst>
                  <a:outerShdw blurRad="38100" dist="38100" dir="2700000" algn="tl">
                    <a:srgbClr val="000000">
                      <a:alpha val="43137"/>
                    </a:srgbClr>
                  </a:outerShdw>
                </a:effectLst>
                <a:cs typeface="Arial" pitchFamily="34" charset="0"/>
              </a:rPr>
              <a:t/>
            </a:r>
            <a:br>
              <a:rPr lang="en-US" sz="1100" b="1" dirty="0" smtClean="0">
                <a:solidFill>
                  <a:schemeClr val="accent3">
                    <a:lumMod val="50000"/>
                  </a:schemeClr>
                </a:solidFill>
                <a:effectLst>
                  <a:outerShdw blurRad="38100" dist="38100" dir="2700000" algn="tl">
                    <a:srgbClr val="000000">
                      <a:alpha val="43137"/>
                    </a:srgbClr>
                  </a:outerShdw>
                </a:effectLst>
                <a:cs typeface="Arial" pitchFamily="34" charset="0"/>
              </a:rPr>
            </a:br>
            <a:r>
              <a:rPr lang="ru-RU" sz="1100" b="1" dirty="0" smtClean="0">
                <a:solidFill>
                  <a:schemeClr val="accent3">
                    <a:lumMod val="50000"/>
                  </a:schemeClr>
                </a:solidFill>
                <a:effectLst>
                  <a:outerShdw blurRad="38100" dist="38100" dir="2700000" algn="tl">
                    <a:srgbClr val="000000">
                      <a:alpha val="43137"/>
                    </a:srgbClr>
                  </a:outerShdw>
                </a:effectLst>
                <a:cs typeface="Arial" pitchFamily="34" charset="0"/>
              </a:rPr>
              <a:t>и </a:t>
            </a:r>
            <a:r>
              <a:rPr lang="en-US" sz="1100" b="1" dirty="0" err="1" smtClean="0">
                <a:solidFill>
                  <a:schemeClr val="accent3">
                    <a:lumMod val="50000"/>
                  </a:schemeClr>
                </a:solidFill>
                <a:effectLst>
                  <a:outerShdw blurRad="38100" dist="38100" dir="2700000" algn="tl">
                    <a:srgbClr val="000000">
                      <a:alpha val="43137"/>
                    </a:srgbClr>
                  </a:outerShdw>
                </a:effectLst>
                <a:cs typeface="Arial" pitchFamily="34" charset="0"/>
              </a:rPr>
              <a:t>Praktis</a:t>
            </a:r>
            <a:r>
              <a:rPr lang="en-US" sz="1100" b="1" dirty="0" smtClean="0">
                <a:solidFill>
                  <a:schemeClr val="accent3">
                    <a:lumMod val="50000"/>
                  </a:schemeClr>
                </a:solidFill>
                <a:effectLst>
                  <a:outerShdw blurRad="38100" dist="38100" dir="2700000" algn="tl">
                    <a:srgbClr val="000000">
                      <a:alpha val="43137"/>
                    </a:srgbClr>
                  </a:outerShdw>
                </a:effectLst>
                <a:cs typeface="Arial" pitchFamily="34" charset="0"/>
              </a:rPr>
              <a:t> CB</a:t>
            </a:r>
            <a:endParaRPr lang="ru-RU" sz="1600" dirty="0">
              <a:solidFill>
                <a:schemeClr val="accent3">
                  <a:lumMod val="50000"/>
                </a:schemeClr>
              </a:solidFill>
              <a:cs typeface="Arial" pitchFamily="34" charset="0"/>
            </a:endParaRPr>
          </a:p>
        </p:txBody>
      </p:sp>
      <p:pic>
        <p:nvPicPr>
          <p:cNvPr id="77826" name="Picture 2"/>
          <p:cNvPicPr>
            <a:picLocks noChangeAspect="1" noChangeArrowheads="1"/>
          </p:cNvPicPr>
          <p:nvPr/>
        </p:nvPicPr>
        <p:blipFill>
          <a:blip r:embed="rId2" cstate="print"/>
          <a:srcRect/>
          <a:stretch>
            <a:fillRect/>
          </a:stretch>
        </p:blipFill>
        <p:spPr bwMode="auto">
          <a:xfrm>
            <a:off x="500042" y="1714480"/>
            <a:ext cx="967161" cy="785818"/>
          </a:xfrm>
          <a:prstGeom prst="rect">
            <a:avLst/>
          </a:prstGeom>
          <a:noFill/>
          <a:ln w="9525">
            <a:noFill/>
            <a:miter lim="800000"/>
            <a:headEnd/>
            <a:tailEnd/>
          </a:ln>
        </p:spPr>
      </p:pic>
      <p:pic>
        <p:nvPicPr>
          <p:cNvPr id="77829" name="Picture 5"/>
          <p:cNvPicPr>
            <a:picLocks noChangeAspect="1" noChangeArrowheads="1"/>
          </p:cNvPicPr>
          <p:nvPr/>
        </p:nvPicPr>
        <p:blipFill>
          <a:blip r:embed="rId3" cstate="print"/>
          <a:srcRect/>
          <a:stretch>
            <a:fillRect/>
          </a:stretch>
        </p:blipFill>
        <p:spPr bwMode="auto">
          <a:xfrm>
            <a:off x="571480" y="2857488"/>
            <a:ext cx="952500" cy="590550"/>
          </a:xfrm>
          <a:prstGeom prst="rect">
            <a:avLst/>
          </a:prstGeom>
          <a:noFill/>
          <a:ln w="9525">
            <a:noFill/>
            <a:miter lim="800000"/>
            <a:headEnd/>
            <a:tailEnd/>
          </a:ln>
        </p:spPr>
      </p:pic>
      <p:sp>
        <p:nvSpPr>
          <p:cNvPr id="7" name="Номер слайда 6"/>
          <p:cNvSpPr>
            <a:spLocks noGrp="1"/>
          </p:cNvSpPr>
          <p:nvPr>
            <p:ph type="sldNum" sz="quarter" idx="12"/>
          </p:nvPr>
        </p:nvSpPr>
        <p:spPr/>
        <p:txBody>
          <a:bodyPr/>
          <a:lstStyle/>
          <a:p>
            <a:fld id="{73C111CA-5F9D-4A16-AC81-992D7480F4EC}" type="slidenum">
              <a:rPr lang="ru-RU" smtClean="0"/>
              <a:pPr/>
              <a:t>35</a:t>
            </a:fld>
            <a:endParaRPr lang="ru-RU"/>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142844"/>
            <a:ext cx="6172200" cy="1524000"/>
          </a:xfrm>
        </p:spPr>
        <p:txBody>
          <a:bodyPr>
            <a:normAutofit/>
          </a:bodyPr>
          <a:lstStyle/>
          <a:p>
            <a:pPr algn="l"/>
            <a:r>
              <a:rPr lang="ru-RU" sz="1600" dirty="0" smtClean="0">
                <a:solidFill>
                  <a:schemeClr val="accent3">
                    <a:lumMod val="50000"/>
                  </a:schemeClr>
                </a:solidFill>
              </a:rPr>
              <a:t>Маркетинговая концепция</a:t>
            </a:r>
            <a:endParaRPr lang="ru-RU" sz="1600" dirty="0">
              <a:solidFill>
                <a:schemeClr val="accent3">
                  <a:lumMod val="50000"/>
                </a:schemeClr>
              </a:solidFill>
            </a:endParaRPr>
          </a:p>
        </p:txBody>
      </p:sp>
      <p:pic>
        <p:nvPicPr>
          <p:cNvPr id="5" name="Содержимое 4" descr="План участка с функциональными зонами Colliers рус.(large).jpg"/>
          <p:cNvPicPr>
            <a:picLocks noGrp="1" noChangeAspect="1"/>
          </p:cNvPicPr>
          <p:nvPr>
            <p:ph idx="1"/>
          </p:nvPr>
        </p:nvPicPr>
        <p:blipFill>
          <a:blip r:embed="rId2" cstate="print"/>
          <a:stretch>
            <a:fillRect/>
          </a:stretch>
        </p:blipFill>
        <p:spPr>
          <a:xfrm>
            <a:off x="285728" y="1928794"/>
            <a:ext cx="6172200" cy="5876851"/>
          </a:xfrm>
        </p:spPr>
      </p:pic>
      <p:sp>
        <p:nvSpPr>
          <p:cNvPr id="6" name="Номер слайда 5"/>
          <p:cNvSpPr>
            <a:spLocks noGrp="1"/>
          </p:cNvSpPr>
          <p:nvPr>
            <p:ph type="sldNum" sz="quarter" idx="12"/>
          </p:nvPr>
        </p:nvSpPr>
        <p:spPr/>
        <p:txBody>
          <a:bodyPr/>
          <a:lstStyle/>
          <a:p>
            <a:fld id="{73C111CA-5F9D-4A16-AC81-992D7480F4EC}" type="slidenum">
              <a:rPr lang="ru-RU" smtClean="0"/>
              <a:pPr/>
              <a:t>36</a:t>
            </a:fld>
            <a:endParaRPr lang="ru-RU"/>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66" y="214282"/>
            <a:ext cx="6172200" cy="1524000"/>
          </a:xfrm>
        </p:spPr>
        <p:txBody>
          <a:bodyPr>
            <a:normAutofit/>
          </a:bodyPr>
          <a:lstStyle/>
          <a:p>
            <a:pPr algn="l"/>
            <a:r>
              <a:rPr lang="ru-RU" sz="1600" dirty="0" smtClean="0">
                <a:solidFill>
                  <a:schemeClr val="accent3">
                    <a:lumMod val="50000"/>
                  </a:schemeClr>
                </a:solidFill>
                <a:cs typeface="Arial" pitchFamily="34" charset="0"/>
              </a:rPr>
              <a:t>Мастер план</a:t>
            </a:r>
            <a:endParaRPr lang="ru-RU" sz="1600" dirty="0">
              <a:solidFill>
                <a:schemeClr val="accent3">
                  <a:lumMod val="50000"/>
                </a:schemeClr>
              </a:solidFill>
              <a:cs typeface="Arial" pitchFamily="34" charset="0"/>
            </a:endParaRPr>
          </a:p>
        </p:txBody>
      </p:sp>
      <p:sp>
        <p:nvSpPr>
          <p:cNvPr id="5" name="Содержимое 4"/>
          <p:cNvSpPr>
            <a:spLocks noGrp="1"/>
          </p:cNvSpPr>
          <p:nvPr>
            <p:ph idx="1"/>
          </p:nvPr>
        </p:nvSpPr>
        <p:spPr>
          <a:xfrm>
            <a:off x="487597" y="2993633"/>
            <a:ext cx="5715040" cy="5714080"/>
          </a:xfrm>
        </p:spPr>
        <p:txBody>
          <a:bodyPr>
            <a:normAutofit fontScale="85000" lnSpcReduction="20000"/>
          </a:bodyPr>
          <a:lstStyle/>
          <a:p>
            <a:pPr marL="0" indent="342900" algn="just">
              <a:lnSpc>
                <a:spcPct val="170000"/>
              </a:lnSpc>
              <a:buNone/>
            </a:pPr>
            <a:r>
              <a:rPr lang="ru-RU" sz="1400" dirty="0">
                <a:cs typeface="Arial" pitchFamily="34" charset="0"/>
              </a:rPr>
              <a:t>развиваться каждой отдельно взятой территории с учетом условий рынка, не входя в конфликт с основной архитектурой и коммерческой жизнеспособностью проекта в целом.</a:t>
            </a:r>
          </a:p>
          <a:p>
            <a:pPr marL="0" indent="342900" algn="just">
              <a:lnSpc>
                <a:spcPct val="170000"/>
              </a:lnSpc>
              <a:buNone/>
            </a:pPr>
            <a:r>
              <a:rPr lang="en-US" sz="1400" dirty="0" smtClean="0">
                <a:cs typeface="Arial" pitchFamily="34" charset="0"/>
              </a:rPr>
              <a:t>Outlet </a:t>
            </a:r>
            <a:r>
              <a:rPr lang="ru-RU" sz="1400" dirty="0" smtClean="0">
                <a:cs typeface="Arial" pitchFamily="34" charset="0"/>
              </a:rPr>
              <a:t>центр имеет максимально комфортное расположение с точки зрения транспортной и визуальной доступности как для пешеходов, так и для автомобилистов. Сформированный ландшафт обеспечивает доступ на территорию </a:t>
            </a:r>
            <a:r>
              <a:rPr lang="en-US" sz="1400" dirty="0" smtClean="0">
                <a:cs typeface="Arial" pitchFamily="34" charset="0"/>
              </a:rPr>
              <a:t>outlet </a:t>
            </a:r>
            <a:r>
              <a:rPr lang="ru-RU" sz="1400" dirty="0" smtClean="0">
                <a:cs typeface="Arial" pitchFamily="34" charset="0"/>
              </a:rPr>
              <a:t>центра пешеходам, перемещающимся и специально разработанных компанией </a:t>
            </a:r>
            <a:r>
              <a:rPr lang="en-US" sz="1400" dirty="0" err="1" smtClean="0">
                <a:cs typeface="Arial" pitchFamily="34" charset="0"/>
              </a:rPr>
              <a:t>Benoy</a:t>
            </a:r>
            <a:r>
              <a:rPr lang="en-US" sz="1400" dirty="0" smtClean="0">
                <a:cs typeface="Arial" pitchFamily="34" charset="0"/>
              </a:rPr>
              <a:t> </a:t>
            </a:r>
            <a:r>
              <a:rPr lang="ru-RU" sz="1400" dirty="0" smtClean="0">
                <a:cs typeface="Arial" pitchFamily="34" charset="0"/>
              </a:rPr>
              <a:t>подземных переходов. </a:t>
            </a:r>
          </a:p>
          <a:p>
            <a:pPr marL="0" indent="342900" algn="just">
              <a:lnSpc>
                <a:spcPct val="170000"/>
              </a:lnSpc>
              <a:buNone/>
            </a:pPr>
            <a:r>
              <a:rPr lang="ru-RU" sz="1400" dirty="0" smtClean="0">
                <a:cs typeface="Arial" pitchFamily="34" charset="0"/>
              </a:rPr>
              <a:t>В функции Бизнес парка предусмотрено несколько концептуальных идей его развития. Прежде всего данная функция предполагает поэтапное развитие, что позволяет учитывать интересы будущих пользователей. Для обеспечения максимальной доступности данной функции архитекторами была специально разработана максимально удобная схема движения по бизнес парку. Движение организовано по главной дороге (оси) пролегающей вдоль всей территории парка, а к каждому из офисных блоков вдет дорога отмеченная цветом, соответствующая цвету офисного здания. Внутренняя и внешняя инфраструктура предполагает наличие атриума и зимнего сада, уличных павильонов формирующих единую атмосферу бизнес парка. Наличие внешнего и внутреннего зимнего сада и атриума допускает возможность будущего развития данных территорий под коммерческую функцию.  </a:t>
            </a:r>
          </a:p>
          <a:p>
            <a:pPr marL="0" indent="342900">
              <a:lnSpc>
                <a:spcPct val="170000"/>
              </a:lnSpc>
              <a:buNone/>
            </a:pPr>
            <a:endParaRPr lang="ru-RU" sz="1200" dirty="0">
              <a:cs typeface="Arial" pitchFamily="34" charset="0"/>
            </a:endParaRPr>
          </a:p>
        </p:txBody>
      </p:sp>
      <p:sp>
        <p:nvSpPr>
          <p:cNvPr id="6" name="Номер слайда 5"/>
          <p:cNvSpPr>
            <a:spLocks noGrp="1"/>
          </p:cNvSpPr>
          <p:nvPr>
            <p:ph type="sldNum" sz="quarter" idx="12"/>
          </p:nvPr>
        </p:nvSpPr>
        <p:spPr/>
        <p:txBody>
          <a:bodyPr/>
          <a:lstStyle/>
          <a:p>
            <a:fld id="{73C111CA-5F9D-4A16-AC81-992D7480F4EC}" type="slidenum">
              <a:rPr lang="ru-RU" smtClean="0"/>
              <a:pPr/>
              <a:t>37</a:t>
            </a:fld>
            <a:endParaRPr lang="ru-RU"/>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9429" t="20303" r="28593" b="7374"/>
          <a:stretch/>
        </p:blipFill>
        <p:spPr>
          <a:xfrm>
            <a:off x="4581127" y="1395139"/>
            <a:ext cx="1790491" cy="1598494"/>
          </a:xfrm>
          <a:prstGeom prst="rect">
            <a:avLst/>
          </a:prstGeom>
        </p:spPr>
      </p:pic>
      <p:sp>
        <p:nvSpPr>
          <p:cNvPr id="4" name="Прямоугольник 3"/>
          <p:cNvSpPr/>
          <p:nvPr/>
        </p:nvSpPr>
        <p:spPr>
          <a:xfrm>
            <a:off x="476672" y="1331640"/>
            <a:ext cx="3888432" cy="1661993"/>
          </a:xfrm>
          <a:prstGeom prst="rect">
            <a:avLst/>
          </a:prstGeom>
        </p:spPr>
        <p:txBody>
          <a:bodyPr wrap="square">
            <a:spAutoFit/>
          </a:bodyPr>
          <a:lstStyle/>
          <a:p>
            <a:pPr indent="342900" algn="just">
              <a:lnSpc>
                <a:spcPct val="170000"/>
              </a:lnSpc>
            </a:pPr>
            <a:r>
              <a:rPr lang="ru-RU" sz="1200" b="1" dirty="0">
                <a:cs typeface="Arial" pitchFamily="34" charset="0"/>
              </a:rPr>
              <a:t>Карл </a:t>
            </a:r>
            <a:r>
              <a:rPr lang="ru-RU" sz="1200" b="1" dirty="0" err="1">
                <a:cs typeface="Arial" pitchFamily="34" charset="0"/>
              </a:rPr>
              <a:t>Франсис</a:t>
            </a:r>
            <a:r>
              <a:rPr lang="en-US" sz="1200" b="1" dirty="0">
                <a:cs typeface="Arial" pitchFamily="34" charset="0"/>
              </a:rPr>
              <a:t> – </a:t>
            </a:r>
            <a:r>
              <a:rPr lang="ru-RU" sz="1200" b="1" dirty="0">
                <a:cs typeface="Arial" pitchFamily="34" charset="0"/>
              </a:rPr>
              <a:t>директор  Восточной Европе, </a:t>
            </a:r>
            <a:r>
              <a:rPr lang="en-US" sz="1200" b="1" dirty="0" err="1">
                <a:cs typeface="Arial" pitchFamily="34" charset="0"/>
              </a:rPr>
              <a:t>Benoy</a:t>
            </a:r>
            <a:r>
              <a:rPr lang="en-US" sz="1200" b="1" dirty="0">
                <a:cs typeface="Arial" pitchFamily="34" charset="0"/>
              </a:rPr>
              <a:t> ltd.:</a:t>
            </a:r>
            <a:endParaRPr lang="ru-RU" sz="1200" b="1" dirty="0">
              <a:cs typeface="Arial" pitchFamily="34" charset="0"/>
            </a:endParaRPr>
          </a:p>
          <a:p>
            <a:pPr indent="342900" algn="just">
              <a:lnSpc>
                <a:spcPct val="170000"/>
              </a:lnSpc>
            </a:pPr>
            <a:r>
              <a:rPr lang="ru-RU" sz="1200" dirty="0">
                <a:cs typeface="Arial" pitchFamily="34" charset="0"/>
              </a:rPr>
              <a:t>Основная идея мастер плана проекта «Уткина Заводь» сосредоточена на гибком подходе к развитию всех функциональных зон, что позволяет расширяться </a:t>
            </a:r>
            <a:r>
              <a:rPr lang="ru-RU" sz="1200" dirty="0" smtClean="0">
                <a:cs typeface="Arial" pitchFamily="34" charset="0"/>
              </a:rPr>
              <a:t>и</a:t>
            </a:r>
            <a:endParaRPr lang="ru-RU" sz="1200" dirty="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66" y="214282"/>
            <a:ext cx="6172200" cy="1524000"/>
          </a:xfrm>
        </p:spPr>
        <p:txBody>
          <a:bodyPr>
            <a:normAutofit/>
          </a:bodyPr>
          <a:lstStyle/>
          <a:p>
            <a:pPr algn="l"/>
            <a:r>
              <a:rPr lang="ru-RU" sz="1600" dirty="0" smtClean="0">
                <a:solidFill>
                  <a:schemeClr val="accent3">
                    <a:lumMod val="50000"/>
                  </a:schemeClr>
                </a:solidFill>
                <a:cs typeface="Arial" pitchFamily="34" charset="0"/>
              </a:rPr>
              <a:t>Мастер план</a:t>
            </a:r>
            <a:endParaRPr lang="ru-RU" sz="1600" dirty="0">
              <a:solidFill>
                <a:schemeClr val="accent3">
                  <a:lumMod val="50000"/>
                </a:schemeClr>
              </a:solidFill>
              <a:cs typeface="Arial" pitchFamily="34" charset="0"/>
            </a:endParaRPr>
          </a:p>
        </p:txBody>
      </p:sp>
      <p:sp>
        <p:nvSpPr>
          <p:cNvPr id="3" name="Содержимое 2"/>
          <p:cNvSpPr>
            <a:spLocks noGrp="1"/>
          </p:cNvSpPr>
          <p:nvPr>
            <p:ph idx="1"/>
          </p:nvPr>
        </p:nvSpPr>
        <p:spPr>
          <a:xfrm>
            <a:off x="500042" y="4071934"/>
            <a:ext cx="5929354" cy="357190"/>
          </a:xfrm>
        </p:spPr>
        <p:txBody>
          <a:bodyPr>
            <a:normAutofit/>
          </a:bodyPr>
          <a:lstStyle/>
          <a:p>
            <a:pPr marL="0" indent="0" algn="just">
              <a:buNone/>
            </a:pPr>
            <a:r>
              <a:rPr lang="ru-RU" sz="1200" dirty="0" smtClean="0">
                <a:cs typeface="Arial" pitchFamily="34" charset="0"/>
              </a:rPr>
              <a:t>Мастер план проекта подготовлен английским архитектурным бюро </a:t>
            </a:r>
            <a:r>
              <a:rPr lang="en-US" sz="1200" dirty="0" err="1" smtClean="0">
                <a:cs typeface="Arial" pitchFamily="34" charset="0"/>
              </a:rPr>
              <a:t>Benoy</a:t>
            </a:r>
            <a:endParaRPr lang="en-US" sz="1200" dirty="0" smtClean="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en-US" sz="1200" dirty="0" smtClean="0">
              <a:latin typeface="Arial" pitchFamily="34" charset="0"/>
              <a:cs typeface="Arial" pitchFamily="34" charset="0"/>
            </a:endParaRPr>
          </a:p>
          <a:p>
            <a:pPr>
              <a:buNone/>
            </a:pPr>
            <a:endParaRPr lang="ru-RU" sz="1200" dirty="0">
              <a:latin typeface="Arial" pitchFamily="34" charset="0"/>
              <a:cs typeface="Arial" pitchFamily="34" charset="0"/>
            </a:endParaRPr>
          </a:p>
        </p:txBody>
      </p:sp>
      <p:sp>
        <p:nvSpPr>
          <p:cNvPr id="7" name="Содержимое 2"/>
          <p:cNvSpPr txBox="1">
            <a:spLocks/>
          </p:cNvSpPr>
          <p:nvPr/>
        </p:nvSpPr>
        <p:spPr>
          <a:xfrm>
            <a:off x="428604" y="1285852"/>
            <a:ext cx="6000792" cy="2643206"/>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Преимущества</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200" b="0" i="0" u="none" strike="noStrike" kern="1200" cap="none" spc="0" normalizeH="0" baseline="0" noProof="0" dirty="0" smtClean="0">
                <a:ln>
                  <a:noFill/>
                </a:ln>
                <a:uLnTx/>
                <a:uFillTx/>
                <a:latin typeface="+mn-lt"/>
                <a:ea typeface="+mn-ea"/>
                <a:cs typeface="+mn-cs"/>
              </a:rPr>
              <a:t>Функциональное деление – возможность изменения или расширения торговой и офисной функции за счет резервной зоны проекта в зависимости от ситуации на рынке</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1200" b="0" i="0" u="none" strike="noStrike" kern="1200" cap="none" spc="0" normalizeH="0" baseline="0" noProof="0" dirty="0" smtClean="0">
                <a:ln>
                  <a:noFill/>
                </a:ln>
                <a:uLnTx/>
                <a:uFillTx/>
                <a:latin typeface="+mn-lt"/>
                <a:ea typeface="+mn-ea"/>
                <a:cs typeface="+mn-cs"/>
              </a:rPr>
              <a:t>Возможность поэтапного развития каждой зоны проекта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Функциональное деление</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Фазы развития                                                                                        Коэффициент застройки</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lang="ru-RU" sz="1200" dirty="0" smtClean="0"/>
              <a:t>01</a:t>
            </a:r>
            <a:r>
              <a:rPr kumimoji="0" lang="ru-RU" sz="1200" b="0" i="0" u="none" strike="noStrike" kern="1200" cap="none" spc="0" normalizeH="0" baseline="0" noProof="0" dirty="0" smtClean="0">
                <a:ln>
                  <a:noFill/>
                </a:ln>
                <a:uLnTx/>
                <a:uFillTx/>
                <a:latin typeface="+mn-lt"/>
                <a:ea typeface="+mn-ea"/>
                <a:cs typeface="+mn-cs"/>
              </a:rPr>
              <a:t> - Логистика и склады (участки на продажу)                                                           41%</a:t>
            </a:r>
            <a:endParaRPr lang="ru-RU" sz="1200"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uLnTx/>
                <a:uFillTx/>
                <a:latin typeface="+mn-lt"/>
                <a:ea typeface="+mn-ea"/>
                <a:cs typeface="+mn-cs"/>
              </a:rPr>
              <a:t>02 </a:t>
            </a:r>
            <a:r>
              <a:rPr lang="ru-RU" sz="1200" dirty="0" smtClean="0"/>
              <a:t>-</a:t>
            </a:r>
            <a:r>
              <a:rPr kumimoji="0" lang="ru-RU" sz="1200" b="0" i="0" u="none" strike="noStrike" kern="1200" cap="none" spc="0" normalizeH="0" baseline="0" noProof="0" dirty="0" smtClean="0">
                <a:ln>
                  <a:noFill/>
                </a:ln>
                <a:uLnTx/>
                <a:uFillTx/>
                <a:latin typeface="+mn-lt"/>
                <a:ea typeface="+mn-ea"/>
                <a:cs typeface="+mn-cs"/>
              </a:rPr>
              <a:t> </a:t>
            </a:r>
            <a:r>
              <a:rPr kumimoji="0" lang="en-US" sz="1200" b="0" i="0" u="none" strike="noStrike" kern="1200" cap="none" spc="0" normalizeH="0" baseline="0" noProof="0" dirty="0" smtClean="0">
                <a:ln>
                  <a:noFill/>
                </a:ln>
                <a:uLnTx/>
                <a:uFillTx/>
                <a:latin typeface="+mn-lt"/>
                <a:ea typeface="+mn-ea"/>
                <a:cs typeface="+mn-cs"/>
              </a:rPr>
              <a:t>Outlet </a:t>
            </a:r>
            <a:r>
              <a:rPr kumimoji="0" lang="ru-RU" sz="1200" b="0" i="0" u="none" strike="noStrike" kern="1200" cap="none" spc="0" normalizeH="0" baseline="0" noProof="0" dirty="0" smtClean="0">
                <a:ln>
                  <a:noFill/>
                </a:ln>
                <a:uLnTx/>
                <a:uFillTx/>
                <a:latin typeface="+mn-lt"/>
                <a:ea typeface="+mn-ea"/>
                <a:cs typeface="+mn-cs"/>
              </a:rPr>
              <a:t>центр (строительство и управление)                                                        28%</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uLnTx/>
                <a:uFillTx/>
                <a:latin typeface="+mn-lt"/>
                <a:ea typeface="+mn-ea"/>
                <a:cs typeface="+mn-cs"/>
              </a:rPr>
              <a:t>03 -</a:t>
            </a:r>
            <a:r>
              <a:rPr kumimoji="0" lang="en-US" sz="1200" b="0" i="0" u="none" strike="noStrike" kern="1200" cap="none" spc="0" normalizeH="0" baseline="0" noProof="0" dirty="0" smtClean="0">
                <a:ln>
                  <a:noFill/>
                </a:ln>
                <a:uLnTx/>
                <a:uFillTx/>
                <a:latin typeface="+mn-lt"/>
                <a:ea typeface="+mn-ea"/>
                <a:cs typeface="+mn-cs"/>
              </a:rPr>
              <a:t> Big Box Retail </a:t>
            </a:r>
            <a:r>
              <a:rPr kumimoji="0" lang="ru-RU" sz="1200" b="0" i="0" u="none" strike="noStrike" kern="1200" cap="none" spc="0" normalizeH="0" baseline="0" noProof="0" dirty="0" smtClean="0">
                <a:ln>
                  <a:noFill/>
                </a:ln>
                <a:uLnTx/>
                <a:uFillTx/>
                <a:latin typeface="+mn-lt"/>
                <a:ea typeface="+mn-ea"/>
                <a:cs typeface="+mn-cs"/>
              </a:rPr>
              <a:t>и дилерские центры (участки на продажу)                                29,2%</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uLnTx/>
                <a:uFillTx/>
                <a:latin typeface="+mn-lt"/>
                <a:ea typeface="+mn-ea"/>
                <a:cs typeface="+mn-cs"/>
              </a:rPr>
              <a:t>04 </a:t>
            </a:r>
            <a:r>
              <a:rPr lang="ru-RU" sz="1200" dirty="0" smtClean="0"/>
              <a:t>-</a:t>
            </a:r>
            <a:r>
              <a:rPr kumimoji="0" lang="ru-RU" sz="1200" b="0" i="0" u="none" strike="noStrike" kern="1200" cap="none" spc="0" normalizeH="0" baseline="0" noProof="0" dirty="0" smtClean="0">
                <a:ln>
                  <a:noFill/>
                </a:ln>
                <a:uLnTx/>
                <a:uFillTx/>
                <a:latin typeface="+mn-lt"/>
                <a:ea typeface="+mn-ea"/>
                <a:cs typeface="+mn-cs"/>
              </a:rPr>
              <a:t> Бизнес парк (строительство и управление)                                                        15%</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uLnTx/>
                <a:uFillTx/>
                <a:latin typeface="+mn-lt"/>
                <a:ea typeface="+mn-ea"/>
                <a:cs typeface="+mn-cs"/>
              </a:rPr>
              <a:t>05 - Развитие резервной зоны</a:t>
            </a:r>
            <a:r>
              <a:rPr kumimoji="0" lang="en-US" sz="1200" b="0" i="0" u="none" strike="noStrike" kern="1200" cap="none" spc="0" normalizeH="0" baseline="0" noProof="0" dirty="0" smtClean="0">
                <a:ln>
                  <a:noFill/>
                </a:ln>
                <a:uLnTx/>
                <a:uFillTx/>
                <a:latin typeface="+mn-lt"/>
                <a:ea typeface="+mn-ea"/>
                <a:cs typeface="+mn-cs"/>
              </a:rPr>
              <a:t> </a:t>
            </a:r>
            <a:endParaRPr kumimoji="0" lang="ru-RU" sz="1200" b="0" i="0" u="none" strike="noStrike" kern="1200" cap="none" spc="0" normalizeH="0" baseline="0" noProof="0" dirty="0">
              <a:ln>
                <a:noFill/>
              </a:ln>
              <a:uLnTx/>
              <a:uFillTx/>
              <a:latin typeface="+mn-lt"/>
              <a:ea typeface="+mn-ea"/>
              <a:cs typeface="+mn-cs"/>
            </a:endParaRPr>
          </a:p>
        </p:txBody>
      </p:sp>
      <p:graphicFrame>
        <p:nvGraphicFramePr>
          <p:cNvPr id="8" name="Таблица 7"/>
          <p:cNvGraphicFramePr>
            <a:graphicFrameLocks noGrp="1"/>
          </p:cNvGraphicFramePr>
          <p:nvPr/>
        </p:nvGraphicFramePr>
        <p:xfrm>
          <a:off x="4143380" y="4429124"/>
          <a:ext cx="2357454" cy="4053308"/>
        </p:xfrm>
        <a:graphic>
          <a:graphicData uri="http://schemas.openxmlformats.org/drawingml/2006/table">
            <a:tbl>
              <a:tblPr firstRow="1" bandRow="1">
                <a:tableStyleId>{2D5ABB26-0587-4C30-8999-92F81FD0307C}</a:tableStyleId>
              </a:tblPr>
              <a:tblGrid>
                <a:gridCol w="1733164"/>
                <a:gridCol w="624290"/>
              </a:tblGrid>
              <a:tr h="404601">
                <a:tc>
                  <a:txBody>
                    <a:bodyPr/>
                    <a:lstStyle/>
                    <a:p>
                      <a:r>
                        <a:rPr lang="ru-RU" sz="1100" b="1" dirty="0" smtClean="0">
                          <a:solidFill>
                            <a:schemeClr val="accent6">
                              <a:lumMod val="75000"/>
                            </a:schemeClr>
                          </a:solidFill>
                          <a:effectLst>
                            <a:outerShdw blurRad="38100" dist="38100" dir="2700000" algn="tl">
                              <a:srgbClr val="000000">
                                <a:alpha val="43137"/>
                              </a:srgbClr>
                            </a:outerShdw>
                          </a:effectLst>
                        </a:rPr>
                        <a:t>Торговая зона</a:t>
                      </a:r>
                      <a:endParaRPr lang="en-US" sz="1100" b="1" dirty="0" smtClean="0">
                        <a:solidFill>
                          <a:schemeClr val="accent6">
                            <a:lumMod val="75000"/>
                          </a:schemeClr>
                        </a:solidFill>
                        <a:effectLst>
                          <a:outerShdw blurRad="38100" dist="38100" dir="2700000" algn="tl">
                            <a:srgbClr val="000000">
                              <a:alpha val="43137"/>
                            </a:srgbClr>
                          </a:outerShdw>
                        </a:effectLst>
                      </a:endParaRPr>
                    </a:p>
                    <a:p>
                      <a:r>
                        <a:rPr lang="ru-RU" sz="1100" b="1" baseline="0" dirty="0" smtClean="0">
                          <a:solidFill>
                            <a:schemeClr val="accent6">
                              <a:lumMod val="75000"/>
                            </a:schemeClr>
                          </a:solidFill>
                          <a:effectLst>
                            <a:outerShdw blurRad="38100" dist="38100" dir="2700000" algn="tl">
                              <a:srgbClr val="000000">
                                <a:alpha val="43137"/>
                              </a:srgbClr>
                            </a:outerShdw>
                          </a:effectLst>
                        </a:rPr>
                        <a:t>(га)</a:t>
                      </a:r>
                      <a:endParaRPr lang="ru-RU" sz="1100" b="1" dirty="0">
                        <a:solidFill>
                          <a:schemeClr val="accent6">
                            <a:lumMod val="75000"/>
                          </a:schemeClr>
                        </a:solidFill>
                        <a:effectLst>
                          <a:outerShdw blurRad="38100" dist="38100" dir="2700000" algn="tl">
                            <a:srgbClr val="000000">
                              <a:alpha val="43137"/>
                            </a:srgbClr>
                          </a:outerShdw>
                        </a:effectLst>
                      </a:endParaRPr>
                    </a:p>
                  </a:txBody>
                  <a:tcPr/>
                </a:tc>
                <a:tc>
                  <a:txBody>
                    <a:bodyPr/>
                    <a:lstStyle/>
                    <a:p>
                      <a:r>
                        <a:rPr lang="ru-RU" sz="1100" dirty="0" smtClean="0"/>
                        <a:t>32,2</a:t>
                      </a:r>
                      <a:endParaRPr lang="ru-RU" sz="1100" dirty="0"/>
                    </a:p>
                  </a:txBody>
                  <a:tcPr/>
                </a:tc>
              </a:tr>
              <a:tr h="242761">
                <a:tc>
                  <a:txBody>
                    <a:bodyPr/>
                    <a:lstStyle/>
                    <a:p>
                      <a:r>
                        <a:rPr lang="en-US" sz="1100" dirty="0" smtClean="0">
                          <a:solidFill>
                            <a:schemeClr val="accent6">
                              <a:lumMod val="75000"/>
                            </a:schemeClr>
                          </a:solidFill>
                        </a:rPr>
                        <a:t>Retail</a:t>
                      </a:r>
                      <a:r>
                        <a:rPr lang="en-US" sz="1100" baseline="0" dirty="0" smtClean="0">
                          <a:solidFill>
                            <a:schemeClr val="accent6">
                              <a:lumMod val="75000"/>
                            </a:schemeClr>
                          </a:solidFill>
                        </a:rPr>
                        <a:t> park</a:t>
                      </a:r>
                      <a:r>
                        <a:rPr lang="ru-RU" sz="1100" baseline="0" dirty="0" smtClean="0">
                          <a:solidFill>
                            <a:schemeClr val="accent6">
                              <a:lumMod val="75000"/>
                            </a:schemeClr>
                          </a:solidFill>
                        </a:rPr>
                        <a:t> (га)</a:t>
                      </a:r>
                      <a:endParaRPr lang="ru-RU" sz="1100" dirty="0">
                        <a:solidFill>
                          <a:schemeClr val="accent6">
                            <a:lumMod val="75000"/>
                          </a:schemeClr>
                        </a:solidFill>
                      </a:endParaRPr>
                    </a:p>
                  </a:txBody>
                  <a:tcPr/>
                </a:tc>
                <a:tc>
                  <a:txBody>
                    <a:bodyPr/>
                    <a:lstStyle/>
                    <a:p>
                      <a:r>
                        <a:rPr lang="ru-RU" sz="1100" dirty="0" smtClean="0"/>
                        <a:t>29,2</a:t>
                      </a:r>
                      <a:endParaRPr lang="ru-RU" sz="1100" dirty="0"/>
                    </a:p>
                  </a:txBody>
                  <a:tcPr/>
                </a:tc>
              </a:tr>
              <a:tr h="404601">
                <a:tc>
                  <a:txBody>
                    <a:bodyPr/>
                    <a:lstStyle/>
                    <a:p>
                      <a:r>
                        <a:rPr lang="ru-RU" sz="1100" dirty="0" smtClean="0"/>
                        <a:t>Автозаправочная станция (га)</a:t>
                      </a:r>
                      <a:endParaRPr lang="ru-RU" sz="1100" dirty="0"/>
                    </a:p>
                  </a:txBody>
                  <a:tcPr/>
                </a:tc>
                <a:tc>
                  <a:txBody>
                    <a:bodyPr/>
                    <a:lstStyle/>
                    <a:p>
                      <a:r>
                        <a:rPr lang="ru-RU" sz="1100" dirty="0" smtClean="0"/>
                        <a:t>1,5</a:t>
                      </a:r>
                      <a:endParaRPr lang="ru-RU" sz="1100" dirty="0"/>
                    </a:p>
                  </a:txBody>
                  <a:tcPr/>
                </a:tc>
              </a:tr>
              <a:tr h="242761">
                <a:tc>
                  <a:txBody>
                    <a:bodyPr/>
                    <a:lstStyle/>
                    <a:p>
                      <a:r>
                        <a:rPr lang="en-US" sz="1100" b="1" dirty="0" smtClean="0">
                          <a:solidFill>
                            <a:srgbClr val="FFFF00"/>
                          </a:solidFill>
                          <a:effectLst>
                            <a:outerShdw blurRad="38100" dist="38100" dir="2700000" algn="tl">
                              <a:srgbClr val="000000">
                                <a:alpha val="43137"/>
                              </a:srgbClr>
                            </a:outerShdw>
                          </a:effectLst>
                        </a:rPr>
                        <a:t>Outlet</a:t>
                      </a:r>
                      <a:r>
                        <a:rPr lang="en-US" sz="1100" b="1" baseline="0" dirty="0" smtClean="0">
                          <a:solidFill>
                            <a:srgbClr val="FFFF00"/>
                          </a:solidFill>
                          <a:effectLst>
                            <a:outerShdw blurRad="38100" dist="38100" dir="2700000" algn="tl">
                              <a:srgbClr val="000000">
                                <a:alpha val="43137"/>
                              </a:srgbClr>
                            </a:outerShdw>
                          </a:effectLst>
                        </a:rPr>
                        <a:t> centre </a:t>
                      </a:r>
                      <a:r>
                        <a:rPr lang="ru-RU" sz="1100" b="1" baseline="0" dirty="0" smtClean="0">
                          <a:solidFill>
                            <a:srgbClr val="FFFF00"/>
                          </a:solidFill>
                          <a:effectLst>
                            <a:outerShdw blurRad="38100" dist="38100" dir="2700000" algn="tl">
                              <a:srgbClr val="000000">
                                <a:alpha val="43137"/>
                              </a:srgbClr>
                            </a:outerShdw>
                          </a:effectLst>
                        </a:rPr>
                        <a:t>(га)</a:t>
                      </a:r>
                      <a:endParaRPr lang="ru-RU" sz="1100" b="1" dirty="0">
                        <a:solidFill>
                          <a:srgbClr val="FFFF00"/>
                        </a:solidFill>
                        <a:effectLst>
                          <a:outerShdw blurRad="38100" dist="38100" dir="2700000" algn="tl">
                            <a:srgbClr val="000000">
                              <a:alpha val="43137"/>
                            </a:srgbClr>
                          </a:outerShdw>
                        </a:effectLst>
                      </a:endParaRPr>
                    </a:p>
                  </a:txBody>
                  <a:tcPr/>
                </a:tc>
                <a:tc>
                  <a:txBody>
                    <a:bodyPr/>
                    <a:lstStyle/>
                    <a:p>
                      <a:r>
                        <a:rPr lang="en-US" sz="1100" dirty="0" smtClean="0"/>
                        <a:t>8</a:t>
                      </a:r>
                      <a:endParaRPr lang="ru-RU" sz="1100" dirty="0"/>
                    </a:p>
                  </a:txBody>
                  <a:tcPr/>
                </a:tc>
              </a:tr>
              <a:tr h="266434">
                <a:tc>
                  <a:txBody>
                    <a:bodyPr/>
                    <a:lstStyle/>
                    <a:p>
                      <a:r>
                        <a:rPr lang="ru-RU" sz="1100" b="1" dirty="0" smtClean="0">
                          <a:solidFill>
                            <a:schemeClr val="accent6">
                              <a:lumMod val="60000"/>
                              <a:lumOff val="40000"/>
                            </a:schemeClr>
                          </a:solidFill>
                          <a:effectLst>
                            <a:outerShdw blurRad="38100" dist="38100" dir="2700000" algn="tl">
                              <a:srgbClr val="000000">
                                <a:alpha val="43137"/>
                              </a:srgbClr>
                            </a:outerShdw>
                          </a:effectLst>
                        </a:rPr>
                        <a:t>Дилерские центры (га)</a:t>
                      </a:r>
                      <a:endParaRPr lang="ru-RU" sz="1100" b="1" dirty="0">
                        <a:solidFill>
                          <a:schemeClr val="accent6">
                            <a:lumMod val="60000"/>
                            <a:lumOff val="40000"/>
                          </a:schemeClr>
                        </a:solidFill>
                        <a:effectLst>
                          <a:outerShdw blurRad="38100" dist="38100" dir="2700000" algn="tl">
                            <a:srgbClr val="000000">
                              <a:alpha val="43137"/>
                            </a:srgbClr>
                          </a:outerShdw>
                        </a:effectLst>
                      </a:endParaRPr>
                    </a:p>
                  </a:txBody>
                  <a:tcPr/>
                </a:tc>
                <a:tc>
                  <a:txBody>
                    <a:bodyPr/>
                    <a:lstStyle/>
                    <a:p>
                      <a:r>
                        <a:rPr lang="ru-RU" sz="1100" dirty="0" smtClean="0"/>
                        <a:t>4,87</a:t>
                      </a:r>
                      <a:endParaRPr lang="ru-RU" sz="1100" dirty="0"/>
                    </a:p>
                  </a:txBody>
                  <a:tcPr/>
                </a:tc>
              </a:tr>
              <a:tr h="242761">
                <a:tc>
                  <a:txBody>
                    <a:bodyPr/>
                    <a:lstStyle/>
                    <a:p>
                      <a:r>
                        <a:rPr lang="ru-RU" sz="1100" b="1" dirty="0" smtClean="0">
                          <a:solidFill>
                            <a:schemeClr val="bg1">
                              <a:lumMod val="65000"/>
                            </a:schemeClr>
                          </a:solidFill>
                          <a:effectLst>
                            <a:outerShdw blurRad="38100" dist="38100" dir="2700000" algn="tl">
                              <a:srgbClr val="000000">
                                <a:alpha val="43137"/>
                              </a:srgbClr>
                            </a:outerShdw>
                          </a:effectLst>
                        </a:rPr>
                        <a:t>Резервная зона (га)</a:t>
                      </a:r>
                      <a:endParaRPr lang="ru-RU" sz="1100" b="1" dirty="0">
                        <a:solidFill>
                          <a:schemeClr val="bg1">
                            <a:lumMod val="65000"/>
                          </a:schemeClr>
                        </a:solidFill>
                        <a:effectLst>
                          <a:outerShdw blurRad="38100" dist="38100" dir="2700000" algn="tl">
                            <a:srgbClr val="000000">
                              <a:alpha val="43137"/>
                            </a:srgbClr>
                          </a:outerShdw>
                        </a:effectLst>
                      </a:endParaRPr>
                    </a:p>
                  </a:txBody>
                  <a:tcPr/>
                </a:tc>
                <a:tc>
                  <a:txBody>
                    <a:bodyPr/>
                    <a:lstStyle/>
                    <a:p>
                      <a:r>
                        <a:rPr lang="ru-RU" sz="1100" dirty="0" smtClean="0"/>
                        <a:t>13,8</a:t>
                      </a:r>
                      <a:endParaRPr lang="ru-RU" sz="1100" dirty="0"/>
                    </a:p>
                  </a:txBody>
                  <a:tcPr/>
                </a:tc>
              </a:tr>
              <a:tr h="266434">
                <a:tc>
                  <a:txBody>
                    <a:bodyPr/>
                    <a:lstStyle/>
                    <a:p>
                      <a:r>
                        <a:rPr lang="ru-RU" sz="1100" dirty="0" smtClean="0"/>
                        <a:t>Дилерские центры (га)</a:t>
                      </a:r>
                      <a:endParaRPr lang="ru-RU" sz="1100" dirty="0"/>
                    </a:p>
                  </a:txBody>
                  <a:tcPr/>
                </a:tc>
                <a:tc>
                  <a:txBody>
                    <a:bodyPr/>
                    <a:lstStyle/>
                    <a:p>
                      <a:r>
                        <a:rPr lang="ru-RU" sz="1100" dirty="0" smtClean="0"/>
                        <a:t>5,9</a:t>
                      </a:r>
                      <a:endParaRPr lang="ru-RU" sz="1100" dirty="0"/>
                    </a:p>
                  </a:txBody>
                  <a:tcPr/>
                </a:tc>
              </a:tr>
              <a:tr h="242761">
                <a:tc>
                  <a:txBody>
                    <a:bodyPr/>
                    <a:lstStyle/>
                    <a:p>
                      <a:r>
                        <a:rPr lang="ru-RU" sz="1100" dirty="0" smtClean="0"/>
                        <a:t>Бизнес парк</a:t>
                      </a:r>
                      <a:endParaRPr lang="ru-RU" sz="1100" dirty="0"/>
                    </a:p>
                  </a:txBody>
                  <a:tcPr/>
                </a:tc>
                <a:tc>
                  <a:txBody>
                    <a:bodyPr/>
                    <a:lstStyle/>
                    <a:p>
                      <a:r>
                        <a:rPr lang="ru-RU" sz="1100" dirty="0" smtClean="0"/>
                        <a:t>7,9</a:t>
                      </a:r>
                      <a:endParaRPr lang="ru-RU" sz="1100" dirty="0"/>
                    </a:p>
                  </a:txBody>
                  <a:tcPr/>
                </a:tc>
              </a:tr>
              <a:tr h="404601">
                <a:tc>
                  <a:txBody>
                    <a:bodyPr/>
                    <a:lstStyle/>
                    <a:p>
                      <a:r>
                        <a:rPr lang="ru-RU" sz="1100" dirty="0" smtClean="0">
                          <a:solidFill>
                            <a:schemeClr val="accent3">
                              <a:lumMod val="75000"/>
                            </a:schemeClr>
                          </a:solidFill>
                          <a:effectLst>
                            <a:outerShdw blurRad="38100" dist="38100" dir="2700000" algn="tl">
                              <a:srgbClr val="000000">
                                <a:alpha val="43137"/>
                              </a:srgbClr>
                            </a:outerShdw>
                          </a:effectLst>
                        </a:rPr>
                        <a:t>Бизнес парк</a:t>
                      </a:r>
                    </a:p>
                    <a:p>
                      <a:r>
                        <a:rPr lang="ru-RU" sz="1100" dirty="0" smtClean="0">
                          <a:solidFill>
                            <a:schemeClr val="accent3">
                              <a:lumMod val="75000"/>
                            </a:schemeClr>
                          </a:solidFill>
                          <a:effectLst>
                            <a:outerShdw blurRad="38100" dist="38100" dir="2700000" algn="tl">
                              <a:srgbClr val="000000">
                                <a:alpha val="43137"/>
                              </a:srgbClr>
                            </a:outerShdw>
                          </a:effectLst>
                        </a:rPr>
                        <a:t>(га)</a:t>
                      </a:r>
                      <a:endParaRPr lang="ru-RU" sz="1100" b="1" dirty="0">
                        <a:solidFill>
                          <a:schemeClr val="accent3">
                            <a:lumMod val="75000"/>
                          </a:schemeClr>
                        </a:solidFill>
                        <a:effectLst>
                          <a:outerShdw blurRad="38100" dist="38100" dir="2700000" algn="tl">
                            <a:srgbClr val="000000">
                              <a:alpha val="43137"/>
                            </a:srgbClr>
                          </a:outerShdw>
                        </a:effectLst>
                      </a:endParaRPr>
                    </a:p>
                  </a:txBody>
                  <a:tcPr/>
                </a:tc>
                <a:tc>
                  <a:txBody>
                    <a:bodyPr/>
                    <a:lstStyle/>
                    <a:p>
                      <a:r>
                        <a:rPr lang="ru-RU" sz="1100" dirty="0" smtClean="0"/>
                        <a:t>31,4</a:t>
                      </a:r>
                      <a:endParaRPr lang="ru-RU" sz="1100" dirty="0"/>
                    </a:p>
                  </a:txBody>
                  <a:tcPr/>
                </a:tc>
              </a:tr>
              <a:tr h="242761">
                <a:tc>
                  <a:txBody>
                    <a:bodyPr/>
                    <a:lstStyle/>
                    <a:p>
                      <a:r>
                        <a:rPr lang="ru-RU" sz="1100" dirty="0" smtClean="0"/>
                        <a:t>Офисы</a:t>
                      </a:r>
                      <a:endParaRPr lang="ru-RU" sz="1100" dirty="0"/>
                    </a:p>
                  </a:txBody>
                  <a:tcPr/>
                </a:tc>
                <a:tc>
                  <a:txBody>
                    <a:bodyPr/>
                    <a:lstStyle/>
                    <a:p>
                      <a:r>
                        <a:rPr lang="ru-RU" sz="1100" dirty="0" smtClean="0"/>
                        <a:t>30,1</a:t>
                      </a:r>
                      <a:endParaRPr lang="ru-RU" sz="1100" dirty="0"/>
                    </a:p>
                  </a:txBody>
                  <a:tcPr/>
                </a:tc>
              </a:tr>
              <a:tr h="242761">
                <a:tc>
                  <a:txBody>
                    <a:bodyPr/>
                    <a:lstStyle/>
                    <a:p>
                      <a:r>
                        <a:rPr lang="en-US" sz="1100" dirty="0" smtClean="0"/>
                        <a:t>Apart</a:t>
                      </a:r>
                      <a:r>
                        <a:rPr lang="en-US" sz="1100" baseline="0" dirty="0" smtClean="0"/>
                        <a:t> </a:t>
                      </a:r>
                      <a:r>
                        <a:rPr lang="ru-RU" sz="1100" baseline="0" dirty="0" smtClean="0"/>
                        <a:t>отель</a:t>
                      </a:r>
                      <a:endParaRPr lang="ru-RU" sz="1100" dirty="0"/>
                    </a:p>
                  </a:txBody>
                  <a:tcPr/>
                </a:tc>
                <a:tc>
                  <a:txBody>
                    <a:bodyPr/>
                    <a:lstStyle/>
                    <a:p>
                      <a:r>
                        <a:rPr lang="ru-RU" sz="1100" dirty="0" smtClean="0"/>
                        <a:t>1,3</a:t>
                      </a:r>
                      <a:endParaRPr lang="ru-RU" sz="1100" dirty="0"/>
                    </a:p>
                  </a:txBody>
                  <a:tcPr/>
                </a:tc>
              </a:tr>
              <a:tr h="404601">
                <a:tc>
                  <a:txBody>
                    <a:bodyPr/>
                    <a:lstStyle/>
                    <a:p>
                      <a:r>
                        <a:rPr lang="ru-RU" sz="1100" dirty="0" smtClean="0">
                          <a:solidFill>
                            <a:schemeClr val="tx2">
                              <a:lumMod val="60000"/>
                              <a:lumOff val="40000"/>
                            </a:schemeClr>
                          </a:solidFill>
                          <a:effectLst>
                            <a:outerShdw blurRad="38100" dist="38100" dir="2700000" algn="tl">
                              <a:srgbClr val="000000">
                                <a:alpha val="43137"/>
                              </a:srgbClr>
                            </a:outerShdw>
                          </a:effectLst>
                        </a:rPr>
                        <a:t>Индустриальный</a:t>
                      </a:r>
                      <a:r>
                        <a:rPr lang="ru-RU" sz="1100" baseline="0" dirty="0" smtClean="0">
                          <a:solidFill>
                            <a:schemeClr val="tx2">
                              <a:lumMod val="60000"/>
                              <a:lumOff val="40000"/>
                            </a:schemeClr>
                          </a:solidFill>
                          <a:effectLst>
                            <a:outerShdw blurRad="38100" dist="38100" dir="2700000" algn="tl">
                              <a:srgbClr val="000000">
                                <a:alpha val="43137"/>
                              </a:srgbClr>
                            </a:outerShdw>
                          </a:effectLst>
                        </a:rPr>
                        <a:t> парк (га)</a:t>
                      </a:r>
                      <a:endParaRPr lang="ru-RU" sz="1100" b="1" dirty="0">
                        <a:solidFill>
                          <a:schemeClr val="tx2">
                            <a:lumMod val="60000"/>
                            <a:lumOff val="40000"/>
                          </a:schemeClr>
                        </a:solidFill>
                        <a:effectLst>
                          <a:outerShdw blurRad="38100" dist="38100" dir="2700000" algn="tl">
                            <a:srgbClr val="000000">
                              <a:alpha val="43137"/>
                            </a:srgbClr>
                          </a:outerShdw>
                        </a:effectLst>
                      </a:endParaRPr>
                    </a:p>
                  </a:txBody>
                  <a:tcPr/>
                </a:tc>
                <a:tc>
                  <a:txBody>
                    <a:bodyPr/>
                    <a:lstStyle/>
                    <a:p>
                      <a:r>
                        <a:rPr lang="ru-RU" sz="1100" dirty="0" smtClean="0"/>
                        <a:t>29,5</a:t>
                      </a:r>
                      <a:endParaRPr lang="ru-RU" sz="1100" dirty="0"/>
                    </a:p>
                  </a:txBody>
                  <a:tcPr/>
                </a:tc>
              </a:tr>
              <a:tr h="242761">
                <a:tc>
                  <a:txBody>
                    <a:bodyPr/>
                    <a:lstStyle/>
                    <a:p>
                      <a:r>
                        <a:rPr lang="ru-RU" sz="1100" dirty="0" smtClean="0">
                          <a:solidFill>
                            <a:srgbClr val="7030A0"/>
                          </a:solidFill>
                          <a:effectLst>
                            <a:outerShdw blurRad="38100" dist="38100" dir="2700000" algn="tl">
                              <a:srgbClr val="000000">
                                <a:alpha val="43137"/>
                              </a:srgbClr>
                            </a:outerShdw>
                          </a:effectLst>
                        </a:rPr>
                        <a:t>Логистика</a:t>
                      </a:r>
                      <a:endParaRPr lang="ru-RU" sz="1100" b="1" dirty="0">
                        <a:solidFill>
                          <a:srgbClr val="7030A0"/>
                        </a:solidFill>
                        <a:effectLst>
                          <a:outerShdw blurRad="38100" dist="38100" dir="2700000" algn="tl">
                            <a:srgbClr val="000000">
                              <a:alpha val="43137"/>
                            </a:srgbClr>
                          </a:outerShdw>
                        </a:effectLst>
                      </a:endParaRPr>
                    </a:p>
                  </a:txBody>
                  <a:tcPr/>
                </a:tc>
                <a:tc>
                  <a:txBody>
                    <a:bodyPr/>
                    <a:lstStyle/>
                    <a:p>
                      <a:r>
                        <a:rPr lang="ru-RU" sz="1100" dirty="0" smtClean="0"/>
                        <a:t>30,165</a:t>
                      </a:r>
                      <a:endParaRPr lang="ru-RU" sz="1100" dirty="0"/>
                    </a:p>
                  </a:txBody>
                  <a:tcPr/>
                </a:tc>
              </a:tr>
            </a:tbl>
          </a:graphicData>
        </a:graphic>
      </p:graphicFrame>
      <p:pic>
        <p:nvPicPr>
          <p:cNvPr id="11" name="Рисунок 10" descr="BCI+Benoy.JPG"/>
          <p:cNvPicPr>
            <a:picLocks noChangeAspect="1"/>
          </p:cNvPicPr>
          <p:nvPr/>
        </p:nvPicPr>
        <p:blipFill>
          <a:blip r:embed="rId2" cstate="print"/>
          <a:srcRect l="3175" t="18039" r="6349"/>
          <a:stretch>
            <a:fillRect/>
          </a:stretch>
        </p:blipFill>
        <p:spPr>
          <a:xfrm>
            <a:off x="285728" y="4572000"/>
            <a:ext cx="3798501" cy="3786214"/>
          </a:xfrm>
          <a:prstGeom prst="rect">
            <a:avLst/>
          </a:prstGeom>
        </p:spPr>
      </p:pic>
      <p:sp>
        <p:nvSpPr>
          <p:cNvPr id="10" name="Номер слайда 9"/>
          <p:cNvSpPr>
            <a:spLocks noGrp="1"/>
          </p:cNvSpPr>
          <p:nvPr>
            <p:ph type="sldNum" sz="quarter" idx="12"/>
          </p:nvPr>
        </p:nvSpPr>
        <p:spPr/>
        <p:txBody>
          <a:bodyPr/>
          <a:lstStyle/>
          <a:p>
            <a:fld id="{73C111CA-5F9D-4A16-AC81-992D7480F4EC}" type="slidenum">
              <a:rPr lang="ru-RU" smtClean="0"/>
              <a:pPr/>
              <a:t>38</a:t>
            </a:fld>
            <a:endParaRPr lang="ru-RU"/>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428604" y="785786"/>
            <a:ext cx="6172200" cy="604837"/>
          </a:xfrm>
          <a:prstGeom prst="rect">
            <a:avLst/>
          </a:prstGeom>
        </p:spPr>
        <p:txBody>
          <a:bodyPr/>
          <a:lstStyle/>
          <a:p>
            <a:pPr>
              <a:defRPr/>
            </a:pPr>
            <a:r>
              <a:rPr lang="ru-RU" sz="1600" dirty="0" smtClean="0">
                <a:solidFill>
                  <a:schemeClr val="accent3">
                    <a:lumMod val="50000"/>
                  </a:schemeClr>
                </a:solidFill>
                <a:ea typeface="+mj-ea"/>
                <a:cs typeface="Arial" charset="0"/>
              </a:rPr>
              <a:t>Инженерная концепция</a:t>
            </a:r>
            <a:endParaRPr lang="ru-RU" sz="1600" dirty="0">
              <a:solidFill>
                <a:schemeClr val="accent3">
                  <a:lumMod val="50000"/>
                </a:schemeClr>
              </a:solidFill>
              <a:ea typeface="+mj-ea"/>
              <a:cs typeface="Arial" charset="0"/>
            </a:endParaRPr>
          </a:p>
        </p:txBody>
      </p:sp>
      <p:sp>
        <p:nvSpPr>
          <p:cNvPr id="12" name="Номер слайда 11"/>
          <p:cNvSpPr>
            <a:spLocks noGrp="1"/>
          </p:cNvSpPr>
          <p:nvPr>
            <p:ph type="sldNum" sz="quarter" idx="12"/>
          </p:nvPr>
        </p:nvSpPr>
        <p:spPr/>
        <p:txBody>
          <a:bodyPr/>
          <a:lstStyle/>
          <a:p>
            <a:pPr>
              <a:defRPr/>
            </a:pPr>
            <a:fld id="{042361BA-CB6C-4664-A29B-A9E134B23D2D}" type="slidenum">
              <a:rPr lang="ru-RU" smtClean="0"/>
              <a:pPr>
                <a:defRPr/>
              </a:pPr>
              <a:t>39</a:t>
            </a:fld>
            <a:endParaRPr lang="ru-RU"/>
          </a:p>
        </p:txBody>
      </p:sp>
      <p:sp>
        <p:nvSpPr>
          <p:cNvPr id="33799" name="Прямоугольник 12"/>
          <p:cNvSpPr>
            <a:spLocks noChangeArrowheads="1"/>
          </p:cNvSpPr>
          <p:nvPr/>
        </p:nvSpPr>
        <p:spPr bwMode="auto">
          <a:xfrm>
            <a:off x="500042" y="1285852"/>
            <a:ext cx="5643562" cy="2308324"/>
          </a:xfrm>
          <a:prstGeom prst="rect">
            <a:avLst/>
          </a:prstGeom>
          <a:noFill/>
          <a:ln w="9525">
            <a:noFill/>
            <a:miter lim="800000"/>
            <a:headEnd/>
            <a:tailEnd/>
          </a:ln>
        </p:spPr>
        <p:txBody>
          <a:bodyPr>
            <a:spAutoFit/>
          </a:bodyPr>
          <a:lstStyle/>
          <a:p>
            <a:pPr algn="just">
              <a:lnSpc>
                <a:spcPct val="150000"/>
              </a:lnSpc>
              <a:defRPr/>
            </a:pPr>
            <a:r>
              <a:rPr lang="ru-RU" sz="1200" dirty="0" smtClean="0">
                <a:cs typeface="Arial" pitchFamily="34" charset="0"/>
              </a:rPr>
              <a:t>Компанией ЗАО «М – Инжиниринг», входящей в группу М+</a:t>
            </a:r>
            <a:r>
              <a:rPr lang="en-US" sz="1200" dirty="0" smtClean="0">
                <a:cs typeface="Arial" pitchFamily="34" charset="0"/>
              </a:rPr>
              <a:t>A Global,</a:t>
            </a:r>
            <a:r>
              <a:rPr lang="ru-RU" sz="1200" dirty="0" smtClean="0">
                <a:cs typeface="Arial" pitchFamily="34" charset="0"/>
              </a:rPr>
              <a:t> </a:t>
            </a:r>
            <a:r>
              <a:rPr lang="en-US" sz="1200" dirty="0" smtClean="0">
                <a:cs typeface="Arial" pitchFamily="34" charset="0"/>
              </a:rPr>
              <a:t>USA,</a:t>
            </a:r>
            <a:r>
              <a:rPr lang="ru-RU" sz="1200" dirty="0" smtClean="0">
                <a:cs typeface="Arial" pitchFamily="34" charset="0"/>
              </a:rPr>
              <a:t> разработана общая концепция инженерного обеспечения территории проекта, в которой предложены   аргументированные решения альтернативных источников подключения для каждой из инженерных сетей.</a:t>
            </a:r>
          </a:p>
          <a:p>
            <a:pPr algn="just">
              <a:lnSpc>
                <a:spcPct val="150000"/>
              </a:lnSpc>
              <a:defRPr/>
            </a:pPr>
            <a:r>
              <a:rPr lang="ru-RU" sz="1200" dirty="0" smtClean="0">
                <a:cs typeface="Arial" pitchFamily="34" charset="0"/>
              </a:rPr>
              <a:t>        Расположение головных сооружений инженерных сетей выполнено с учетом требований санитарных, экологических, противопожарных норм и российского законодательства. </a:t>
            </a:r>
            <a:endParaRPr lang="en-US" sz="1200" dirty="0" smtClean="0">
              <a:cs typeface="Arial" pitchFamily="34" charset="0"/>
            </a:endParaRPr>
          </a:p>
          <a:p>
            <a:pPr algn="just">
              <a:lnSpc>
                <a:spcPct val="150000"/>
              </a:lnSpc>
              <a:buFont typeface="Arial" charset="0"/>
              <a:buNone/>
            </a:pPr>
            <a:endParaRPr lang="en-US" sz="1200" dirty="0">
              <a:cs typeface="Arial" charset="0"/>
            </a:endParaRPr>
          </a:p>
        </p:txBody>
      </p:sp>
      <p:pic>
        <p:nvPicPr>
          <p:cNvPr id="7" name="Рисунок 6" descr="инженерия new.GIF"/>
          <p:cNvPicPr>
            <a:picLocks noChangeAspect="1"/>
          </p:cNvPicPr>
          <p:nvPr/>
        </p:nvPicPr>
        <p:blipFill>
          <a:blip r:embed="rId2" cstate="print"/>
          <a:srcRect t="17379"/>
          <a:stretch>
            <a:fillRect/>
          </a:stretch>
        </p:blipFill>
        <p:spPr>
          <a:xfrm>
            <a:off x="0" y="3000364"/>
            <a:ext cx="6858000" cy="543411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569072335"/>
              </p:ext>
            </p:extLst>
          </p:nvPr>
        </p:nvGraphicFramePr>
        <p:xfrm>
          <a:off x="571481" y="428597"/>
          <a:ext cx="5786477" cy="5435002"/>
        </p:xfrm>
        <a:graphic>
          <a:graphicData uri="http://schemas.openxmlformats.org/drawingml/2006/table">
            <a:tbl>
              <a:tblPr firstRow="1" bandRow="1">
                <a:tableStyleId>{C083E6E3-FA7D-4D7B-A595-EF9225AFEA82}</a:tableStyleId>
              </a:tblPr>
              <a:tblGrid>
                <a:gridCol w="1021143"/>
                <a:gridCol w="4220725"/>
                <a:gridCol w="544609"/>
              </a:tblGrid>
              <a:tr h="328895">
                <a:tc gridSpan="3">
                  <a:txBody>
                    <a:bodyPr/>
                    <a:lstStyle/>
                    <a:p>
                      <a:pPr algn="l"/>
                      <a:r>
                        <a:rPr lang="ru-RU" sz="1600" dirty="0" smtClean="0">
                          <a:solidFill>
                            <a:schemeClr val="tx1"/>
                          </a:solidFill>
                        </a:rPr>
                        <a:t>Содержание</a:t>
                      </a:r>
                      <a:endParaRPr lang="ru-RU" sz="1600" dirty="0">
                        <a:solidFill>
                          <a:schemeClr val="tx1"/>
                        </a:solidFill>
                      </a:endParaRPr>
                    </a:p>
                  </a:txBody>
                  <a:tcPr/>
                </a:tc>
                <a:tc hMerge="1">
                  <a:txBody>
                    <a:bodyPr/>
                    <a:lstStyle/>
                    <a:p>
                      <a:endParaRPr lang="ru-RU"/>
                    </a:p>
                  </a:txBody>
                  <a:tcPr/>
                </a:tc>
                <a:tc hMerge="1">
                  <a:txBody>
                    <a:bodyPr/>
                    <a:lstStyle/>
                    <a:p>
                      <a:endParaRPr lang="ru-RU" sz="1200" dirty="0"/>
                    </a:p>
                  </a:txBody>
                  <a:tcPr/>
                </a:tc>
              </a:tr>
              <a:tr h="360696">
                <a:tc gridSpan="2">
                  <a:txBody>
                    <a:bodyPr/>
                    <a:lstStyle/>
                    <a:p>
                      <a:r>
                        <a:rPr lang="ru-RU" sz="1200" b="1" u="sng" dirty="0" smtClean="0">
                          <a:solidFill>
                            <a:schemeClr val="tx1"/>
                          </a:solidFill>
                        </a:rPr>
                        <a:t>Приложения</a:t>
                      </a:r>
                      <a:endParaRPr lang="ru-RU" sz="1200" b="1" u="sng" dirty="0">
                        <a:solidFill>
                          <a:schemeClr val="tx1"/>
                        </a:solidFill>
                      </a:endParaRPr>
                    </a:p>
                  </a:txBody>
                  <a:tcPr/>
                </a:tc>
                <a:tc hMerge="1">
                  <a:txBody>
                    <a:bodyPr/>
                    <a:lstStyle/>
                    <a:p>
                      <a:endParaRPr lang="ru-RU" sz="1200" dirty="0"/>
                    </a:p>
                  </a:txBody>
                  <a:tcPr/>
                </a:tc>
                <a:tc>
                  <a:txBody>
                    <a:bodyPr/>
                    <a:lstStyle/>
                    <a:p>
                      <a:endParaRPr lang="ru-RU" sz="1200" b="1" dirty="0">
                        <a:solidFill>
                          <a:schemeClr val="tx1"/>
                        </a:solidFill>
                      </a:endParaRPr>
                    </a:p>
                  </a:txBody>
                  <a:tcPr/>
                </a:tc>
              </a:tr>
              <a:tr h="537529">
                <a:tc>
                  <a:txBody>
                    <a:bodyPr/>
                    <a:lstStyle/>
                    <a:p>
                      <a:pPr algn="ctr"/>
                      <a:r>
                        <a:rPr lang="ru-RU" sz="1200" dirty="0" smtClean="0">
                          <a:solidFill>
                            <a:schemeClr val="tx1"/>
                          </a:solidFill>
                        </a:rPr>
                        <a:t>7</a:t>
                      </a:r>
                      <a:endParaRPr lang="ru-RU" sz="1200" dirty="0">
                        <a:solidFill>
                          <a:schemeClr val="tx1"/>
                        </a:solidFill>
                      </a:endParaRPr>
                    </a:p>
                  </a:txBody>
                  <a:tcPr/>
                </a:tc>
                <a:tc>
                  <a:txBody>
                    <a:bodyPr/>
                    <a:lstStyle/>
                    <a:p>
                      <a:r>
                        <a:rPr lang="ru-RU" sz="1200" dirty="0" smtClean="0">
                          <a:solidFill>
                            <a:schemeClr val="tx1"/>
                          </a:solidFill>
                        </a:rPr>
                        <a:t>Предложение об оказании</a:t>
                      </a:r>
                      <a:r>
                        <a:rPr lang="ru-RU" sz="1200" baseline="0" dirty="0" smtClean="0">
                          <a:solidFill>
                            <a:schemeClr val="tx1"/>
                          </a:solidFill>
                        </a:rPr>
                        <a:t> юридических услуг в сфере создания совместного предприятия </a:t>
                      </a:r>
                      <a:r>
                        <a:rPr lang="en-US" sz="1200" baseline="0" dirty="0" smtClean="0">
                          <a:solidFill>
                            <a:schemeClr val="tx1"/>
                          </a:solidFill>
                        </a:rPr>
                        <a:t>(DLA Piper)</a:t>
                      </a:r>
                      <a:endParaRPr lang="ru-RU" sz="1200" dirty="0">
                        <a:solidFill>
                          <a:schemeClr val="tx1"/>
                        </a:solidFill>
                      </a:endParaRPr>
                    </a:p>
                  </a:txBody>
                  <a:tcPr/>
                </a:tc>
                <a:tc>
                  <a:txBody>
                    <a:bodyPr/>
                    <a:lstStyle/>
                    <a:p>
                      <a:endParaRPr lang="ru-RU" sz="1200" dirty="0">
                        <a:solidFill>
                          <a:schemeClr val="tx1"/>
                        </a:solidFill>
                      </a:endParaRPr>
                    </a:p>
                  </a:txBody>
                  <a:tcPr/>
                </a:tc>
              </a:tr>
              <a:tr h="434343">
                <a:tc>
                  <a:txBody>
                    <a:bodyPr/>
                    <a:lstStyle/>
                    <a:p>
                      <a:pPr algn="ctr"/>
                      <a:r>
                        <a:rPr lang="ru-RU" sz="1200" dirty="0" smtClean="0">
                          <a:solidFill>
                            <a:schemeClr val="tx1"/>
                          </a:solidFill>
                        </a:rPr>
                        <a:t>8</a:t>
                      </a:r>
                      <a:endParaRPr lang="ru-RU" sz="1200" dirty="0">
                        <a:solidFill>
                          <a:schemeClr val="tx1"/>
                        </a:solidFill>
                      </a:endParaRPr>
                    </a:p>
                  </a:txBody>
                  <a:tcPr/>
                </a:tc>
                <a:tc>
                  <a:txBody>
                    <a:bodyPr/>
                    <a:lstStyle/>
                    <a:p>
                      <a:r>
                        <a:rPr lang="ru-RU" sz="1200" dirty="0" smtClean="0">
                          <a:solidFill>
                            <a:schemeClr val="tx1"/>
                          </a:solidFill>
                        </a:rPr>
                        <a:t>Градостроительный</a:t>
                      </a:r>
                      <a:r>
                        <a:rPr lang="ru-RU" sz="1200" baseline="0" dirty="0" smtClean="0">
                          <a:solidFill>
                            <a:schemeClr val="tx1"/>
                          </a:solidFill>
                        </a:rPr>
                        <a:t> план земельного участка</a:t>
                      </a:r>
                      <a:endParaRPr lang="ru-RU" sz="1200" dirty="0">
                        <a:solidFill>
                          <a:schemeClr val="tx1"/>
                        </a:solidFill>
                      </a:endParaRPr>
                    </a:p>
                  </a:txBody>
                  <a:tcPr/>
                </a:tc>
                <a:tc>
                  <a:txBody>
                    <a:bodyPr/>
                    <a:lstStyle/>
                    <a:p>
                      <a:endParaRPr lang="ru-RU" sz="1200" dirty="0">
                        <a:solidFill>
                          <a:schemeClr val="tx1"/>
                        </a:solidFill>
                      </a:endParaRPr>
                    </a:p>
                  </a:txBody>
                  <a:tcPr/>
                </a:tc>
              </a:tr>
              <a:tr h="434343">
                <a:tc>
                  <a:txBody>
                    <a:bodyPr/>
                    <a:lstStyle/>
                    <a:p>
                      <a:pPr algn="ctr"/>
                      <a:r>
                        <a:rPr lang="ru-RU" sz="1200" dirty="0" smtClean="0">
                          <a:solidFill>
                            <a:schemeClr val="tx1"/>
                          </a:solidFill>
                        </a:rPr>
                        <a:t>9</a:t>
                      </a:r>
                      <a:endParaRPr lang="ru-RU" sz="1200" dirty="0">
                        <a:solidFill>
                          <a:schemeClr val="tx1"/>
                        </a:solidFill>
                      </a:endParaRPr>
                    </a:p>
                  </a:txBody>
                  <a:tcPr/>
                </a:tc>
                <a:tc>
                  <a:txBody>
                    <a:bodyPr/>
                    <a:lstStyle/>
                    <a:p>
                      <a:r>
                        <a:rPr lang="ru-RU" sz="1200" dirty="0" err="1" smtClean="0">
                          <a:solidFill>
                            <a:schemeClr val="tx1"/>
                          </a:solidFill>
                        </a:rPr>
                        <a:t>Предброкеридж</a:t>
                      </a:r>
                      <a:endParaRPr lang="ru-RU" sz="1200" dirty="0">
                        <a:solidFill>
                          <a:schemeClr val="tx1"/>
                        </a:solidFill>
                      </a:endParaRPr>
                    </a:p>
                  </a:txBody>
                  <a:tcPr/>
                </a:tc>
                <a:tc>
                  <a:txBody>
                    <a:bodyPr/>
                    <a:lstStyle/>
                    <a:p>
                      <a:endParaRPr lang="ru-RU" sz="1200" dirty="0">
                        <a:solidFill>
                          <a:schemeClr val="tx1"/>
                        </a:solidFill>
                      </a:endParaRPr>
                    </a:p>
                  </a:txBody>
                  <a:tcPr/>
                </a:tc>
              </a:tr>
              <a:tr h="372430">
                <a:tc>
                  <a:txBody>
                    <a:bodyPr/>
                    <a:lstStyle/>
                    <a:p>
                      <a:pPr algn="ctr"/>
                      <a:r>
                        <a:rPr lang="ru-RU" sz="1200" dirty="0" smtClean="0">
                          <a:solidFill>
                            <a:schemeClr val="tx1"/>
                          </a:solidFill>
                        </a:rPr>
                        <a:t>10</a:t>
                      </a:r>
                      <a:endParaRPr lang="ru-RU" sz="1200" dirty="0">
                        <a:solidFill>
                          <a:schemeClr val="tx1"/>
                        </a:solidFill>
                      </a:endParaRPr>
                    </a:p>
                  </a:txBody>
                  <a:tcPr/>
                </a:tc>
                <a:tc>
                  <a:txBody>
                    <a:bodyPr/>
                    <a:lstStyle/>
                    <a:p>
                      <a:r>
                        <a:rPr lang="ru-RU" sz="1200" dirty="0" smtClean="0">
                          <a:solidFill>
                            <a:schemeClr val="tx1"/>
                          </a:solidFill>
                        </a:rPr>
                        <a:t>Предварительные </a:t>
                      </a:r>
                      <a:r>
                        <a:rPr lang="ru-RU" sz="1200" baseline="0" dirty="0" smtClean="0">
                          <a:solidFill>
                            <a:schemeClr val="tx1"/>
                          </a:solidFill>
                        </a:rPr>
                        <a:t> результаты фокус группы</a:t>
                      </a:r>
                      <a:endParaRPr lang="ru-RU" sz="1200" dirty="0">
                        <a:solidFill>
                          <a:schemeClr val="tx1"/>
                        </a:solidFill>
                      </a:endParaRPr>
                    </a:p>
                  </a:txBody>
                  <a:tcPr/>
                </a:tc>
                <a:tc>
                  <a:txBody>
                    <a:bodyPr/>
                    <a:lstStyle/>
                    <a:p>
                      <a:endParaRPr lang="ru-RU" sz="1200" dirty="0">
                        <a:solidFill>
                          <a:schemeClr val="tx1"/>
                        </a:solidFill>
                      </a:endParaRPr>
                    </a:p>
                  </a:txBody>
                  <a:tcPr/>
                </a:tc>
              </a:tr>
              <a:tr h="448493">
                <a:tc>
                  <a:txBody>
                    <a:bodyPr/>
                    <a:lstStyle/>
                    <a:p>
                      <a:pPr algn="ctr"/>
                      <a:r>
                        <a:rPr lang="ru-RU" sz="1200" dirty="0" smtClean="0">
                          <a:solidFill>
                            <a:schemeClr val="tx1"/>
                          </a:solidFill>
                        </a:rPr>
                        <a:t>11</a:t>
                      </a:r>
                      <a:endParaRPr lang="ru-RU" sz="1200" dirty="0">
                        <a:solidFill>
                          <a:schemeClr val="tx1"/>
                        </a:solidFill>
                      </a:endParaRPr>
                    </a:p>
                  </a:txBody>
                  <a:tcPr/>
                </a:tc>
                <a:tc>
                  <a:txBody>
                    <a:bodyPr/>
                    <a:lstStyle/>
                    <a:p>
                      <a:r>
                        <a:rPr lang="ru-RU" sz="1200" dirty="0" smtClean="0">
                          <a:solidFill>
                            <a:schemeClr val="tx1"/>
                          </a:solidFill>
                        </a:rPr>
                        <a:t>Примерная стоимость рекламных публикаций с российских</a:t>
                      </a:r>
                      <a:r>
                        <a:rPr lang="ru-RU" sz="1200" baseline="0" dirty="0" smtClean="0">
                          <a:solidFill>
                            <a:schemeClr val="tx1"/>
                          </a:solidFill>
                        </a:rPr>
                        <a:t> СМИ</a:t>
                      </a:r>
                      <a:endParaRPr lang="ru-RU" sz="1200" dirty="0">
                        <a:solidFill>
                          <a:schemeClr val="tx1"/>
                        </a:solidFill>
                      </a:endParaRPr>
                    </a:p>
                  </a:txBody>
                  <a:tcPr/>
                </a:tc>
                <a:tc>
                  <a:txBody>
                    <a:bodyPr/>
                    <a:lstStyle/>
                    <a:p>
                      <a:endParaRPr lang="ru-RU" sz="1200" dirty="0">
                        <a:solidFill>
                          <a:schemeClr val="tx1"/>
                        </a:solidFill>
                      </a:endParaRPr>
                    </a:p>
                  </a:txBody>
                  <a:tcPr/>
                </a:tc>
              </a:tr>
              <a:tr h="571851">
                <a:tc>
                  <a:txBody>
                    <a:bodyPr/>
                    <a:lstStyle/>
                    <a:p>
                      <a:pPr algn="ctr"/>
                      <a:r>
                        <a:rPr lang="ru-RU" sz="1200" dirty="0" smtClean="0">
                          <a:solidFill>
                            <a:schemeClr val="tx1"/>
                          </a:solidFill>
                        </a:rPr>
                        <a:t>12</a:t>
                      </a:r>
                      <a:endParaRPr lang="ru-RU" sz="1200" dirty="0">
                        <a:solidFill>
                          <a:schemeClr val="tx1"/>
                        </a:solidFill>
                      </a:endParaRPr>
                    </a:p>
                  </a:txBody>
                  <a:tcPr/>
                </a:tc>
                <a:tc>
                  <a:txBody>
                    <a:bodyPr/>
                    <a:lstStyle/>
                    <a:p>
                      <a:pPr marL="0" indent="0">
                        <a:lnSpc>
                          <a:spcPct val="100000"/>
                        </a:lnSpc>
                        <a:spcBef>
                          <a:spcPts val="0"/>
                        </a:spcBef>
                        <a:buFont typeface="Wingdings" pitchFamily="2" charset="2"/>
                        <a:buNone/>
                      </a:pPr>
                      <a:r>
                        <a:rPr lang="ru-RU" sz="1200" dirty="0" smtClean="0">
                          <a:solidFill>
                            <a:schemeClr val="tx1"/>
                          </a:solidFill>
                          <a:cs typeface="Arial" pitchFamily="34" charset="0"/>
                        </a:rPr>
                        <a:t>Фьючерсные коммерческие заявки, как гарантия  возврата денежных средств в проекте </a:t>
                      </a:r>
                      <a:r>
                        <a:rPr lang="en-US" sz="1200" dirty="0" smtClean="0">
                          <a:solidFill>
                            <a:schemeClr val="tx1"/>
                          </a:solidFill>
                          <a:cs typeface="Arial" pitchFamily="34" charset="0"/>
                        </a:rPr>
                        <a:t>outlet </a:t>
                      </a:r>
                      <a:endParaRPr lang="ru-RU" sz="1200" dirty="0" smtClean="0">
                        <a:solidFill>
                          <a:schemeClr val="tx1"/>
                        </a:solidFill>
                        <a:cs typeface="Arial" pitchFamily="34" charset="0"/>
                      </a:endParaRPr>
                    </a:p>
                  </a:txBody>
                  <a:tcPr/>
                </a:tc>
                <a:tc>
                  <a:txBody>
                    <a:bodyPr/>
                    <a:lstStyle/>
                    <a:p>
                      <a:endParaRPr lang="ru-RU" sz="1200" dirty="0">
                        <a:solidFill>
                          <a:schemeClr val="tx1"/>
                        </a:solidFill>
                      </a:endParaRPr>
                    </a:p>
                  </a:txBody>
                  <a:tcPr/>
                </a:tc>
              </a:tr>
              <a:tr h="403331">
                <a:tc>
                  <a:txBody>
                    <a:bodyPr/>
                    <a:lstStyle/>
                    <a:p>
                      <a:pPr algn="ctr"/>
                      <a:r>
                        <a:rPr lang="ru-RU" sz="1200" dirty="0" smtClean="0">
                          <a:solidFill>
                            <a:schemeClr val="tx1"/>
                          </a:solidFill>
                        </a:rPr>
                        <a:t>13</a:t>
                      </a:r>
                      <a:endParaRPr lang="ru-RU" sz="1200" dirty="0">
                        <a:solidFill>
                          <a:schemeClr val="tx1"/>
                        </a:solidFill>
                      </a:endParaRPr>
                    </a:p>
                  </a:txBody>
                  <a:tcPr/>
                </a:tc>
                <a:tc>
                  <a:txBody>
                    <a:bodyPr/>
                    <a:lstStyle/>
                    <a:p>
                      <a:r>
                        <a:rPr lang="ru-RU" sz="1200" dirty="0" smtClean="0">
                          <a:solidFill>
                            <a:schemeClr val="tx1"/>
                          </a:solidFill>
                        </a:rPr>
                        <a:t>Рекомендательные письма</a:t>
                      </a:r>
                      <a:endParaRPr lang="ru-RU" sz="1200" dirty="0">
                        <a:solidFill>
                          <a:schemeClr val="tx1"/>
                        </a:solidFill>
                      </a:endParaRPr>
                    </a:p>
                  </a:txBody>
                  <a:tcPr/>
                </a:tc>
                <a:tc>
                  <a:txBody>
                    <a:bodyPr/>
                    <a:lstStyle/>
                    <a:p>
                      <a:endParaRPr lang="ru-RU" sz="1200" dirty="0">
                        <a:solidFill>
                          <a:schemeClr val="tx1"/>
                        </a:solidFill>
                      </a:endParaRPr>
                    </a:p>
                  </a:txBody>
                  <a:tcPr/>
                </a:tc>
              </a:tr>
              <a:tr h="472085">
                <a:tc>
                  <a:txBody>
                    <a:bodyPr/>
                    <a:lstStyle/>
                    <a:p>
                      <a:pPr algn="ctr"/>
                      <a:r>
                        <a:rPr lang="ru-RU" sz="1200" dirty="0" smtClean="0">
                          <a:solidFill>
                            <a:schemeClr val="tx1"/>
                          </a:solidFill>
                        </a:rPr>
                        <a:t>14</a:t>
                      </a:r>
                      <a:endParaRPr lang="ru-RU" sz="1200" dirty="0">
                        <a:solidFill>
                          <a:schemeClr val="tx1"/>
                        </a:solidFill>
                      </a:endParaRPr>
                    </a:p>
                  </a:txBody>
                  <a:tcPr/>
                </a:tc>
                <a:tc>
                  <a:txBody>
                    <a:bodyPr/>
                    <a:lstStyle/>
                    <a:p>
                      <a:r>
                        <a:rPr lang="ru-RU" sz="1200" dirty="0" smtClean="0">
                          <a:solidFill>
                            <a:schemeClr val="tx1"/>
                          </a:solidFill>
                        </a:rPr>
                        <a:t>Технические заключения от сетевых организаций</a:t>
                      </a:r>
                      <a:endParaRPr lang="ru-RU" sz="1200" dirty="0">
                        <a:solidFill>
                          <a:schemeClr val="tx1"/>
                        </a:solidFill>
                      </a:endParaRPr>
                    </a:p>
                  </a:txBody>
                  <a:tcPr/>
                </a:tc>
                <a:tc>
                  <a:txBody>
                    <a:bodyPr/>
                    <a:lstStyle/>
                    <a:p>
                      <a:endParaRPr lang="ru-RU" sz="1200" dirty="0">
                        <a:solidFill>
                          <a:schemeClr val="tx1"/>
                        </a:solidFill>
                      </a:endParaRPr>
                    </a:p>
                  </a:txBody>
                  <a:tcPr/>
                </a:tc>
              </a:tr>
              <a:tr h="627286">
                <a:tc>
                  <a:txBody>
                    <a:bodyPr/>
                    <a:lstStyle/>
                    <a:p>
                      <a:pPr algn="ctr"/>
                      <a:r>
                        <a:rPr lang="ru-RU" sz="1200" dirty="0" smtClean="0">
                          <a:solidFill>
                            <a:schemeClr val="tx1"/>
                          </a:solidFill>
                        </a:rPr>
                        <a:t>15</a:t>
                      </a:r>
                      <a:endParaRPr lang="ru-RU" sz="1200" dirty="0">
                        <a:solidFill>
                          <a:schemeClr val="tx1"/>
                        </a:solidFill>
                      </a:endParaRPr>
                    </a:p>
                  </a:txBody>
                  <a:tcPr/>
                </a:tc>
                <a:tc>
                  <a:txBody>
                    <a:bodyPr/>
                    <a:lstStyle/>
                    <a:p>
                      <a:r>
                        <a:rPr lang="ru-RU" sz="1200" dirty="0" smtClean="0">
                          <a:solidFill>
                            <a:schemeClr val="tx1"/>
                          </a:solidFill>
                        </a:rPr>
                        <a:t>Коммерческие предложения от строительных и проектных организаций</a:t>
                      </a:r>
                    </a:p>
                  </a:txBody>
                  <a:tcPr/>
                </a:tc>
                <a:tc>
                  <a:txBody>
                    <a:bodyPr/>
                    <a:lstStyle/>
                    <a:p>
                      <a:endParaRPr lang="ru-RU" sz="1200" dirty="0">
                        <a:solidFill>
                          <a:schemeClr val="tx1"/>
                        </a:solidFill>
                      </a:endParaRPr>
                    </a:p>
                  </a:txBody>
                  <a:tcPr/>
                </a:tc>
              </a:tr>
              <a:tr h="428628">
                <a:tc>
                  <a:txBody>
                    <a:bodyPr/>
                    <a:lstStyle/>
                    <a:p>
                      <a:pPr algn="ctr"/>
                      <a:r>
                        <a:rPr lang="ru-RU" sz="1200" dirty="0" smtClean="0">
                          <a:solidFill>
                            <a:schemeClr val="tx1"/>
                          </a:solidFill>
                        </a:rPr>
                        <a:t>16</a:t>
                      </a:r>
                      <a:endParaRPr lang="ru-RU" sz="1200" dirty="0">
                        <a:solidFill>
                          <a:schemeClr val="tx1"/>
                        </a:solidFill>
                      </a:endParaRPr>
                    </a:p>
                  </a:txBody>
                  <a:tcPr/>
                </a:tc>
                <a:tc>
                  <a:txBody>
                    <a:bodyPr/>
                    <a:lstStyle/>
                    <a:p>
                      <a:r>
                        <a:rPr lang="ru-RU" sz="1200" dirty="0" smtClean="0">
                          <a:solidFill>
                            <a:schemeClr val="tx1"/>
                          </a:solidFill>
                        </a:rPr>
                        <a:t>Мониторинг СМИ</a:t>
                      </a:r>
                    </a:p>
                  </a:txBody>
                  <a:tcPr/>
                </a:tc>
                <a:tc>
                  <a:txBody>
                    <a:bodyPr/>
                    <a:lstStyle/>
                    <a:p>
                      <a:endParaRPr lang="ru-RU" sz="1200" dirty="0">
                        <a:solidFill>
                          <a:schemeClr val="tx1"/>
                        </a:solidFill>
                      </a:endParaRPr>
                    </a:p>
                  </a:txBody>
                  <a:tcPr/>
                </a:tc>
              </a:tr>
            </a:tbl>
          </a:graphicData>
        </a:graphic>
      </p:graphicFrame>
      <p:sp>
        <p:nvSpPr>
          <p:cNvPr id="5" name="Номер слайда 4"/>
          <p:cNvSpPr>
            <a:spLocks noGrp="1"/>
          </p:cNvSpPr>
          <p:nvPr>
            <p:ph type="sldNum" sz="quarter" idx="12"/>
          </p:nvPr>
        </p:nvSpPr>
        <p:spPr/>
        <p:txBody>
          <a:bodyPr/>
          <a:lstStyle/>
          <a:p>
            <a:fld id="{73C111CA-5F9D-4A16-AC81-992D7480F4EC}" type="slidenum">
              <a:rPr lang="ru-RU" smtClean="0"/>
              <a:pPr/>
              <a:t>4</a:t>
            </a:fld>
            <a:endParaRPr lang="ru-RU"/>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42" y="571472"/>
            <a:ext cx="5957887" cy="527050"/>
          </a:xfrm>
        </p:spPr>
        <p:txBody>
          <a:bodyPr/>
          <a:lstStyle/>
          <a:p>
            <a:pPr algn="l">
              <a:defRPr/>
            </a:pPr>
            <a:r>
              <a:rPr lang="ru-RU" sz="1600" dirty="0" smtClean="0">
                <a:solidFill>
                  <a:schemeClr val="accent3">
                    <a:lumMod val="50000"/>
                  </a:schemeClr>
                </a:solidFill>
                <a:cs typeface="Arial" pitchFamily="34" charset="0"/>
              </a:rPr>
              <a:t>Инженерная инфраструктура</a:t>
            </a:r>
            <a:endParaRPr lang="ru-RU" sz="1600" dirty="0">
              <a:solidFill>
                <a:schemeClr val="accent3">
                  <a:lumMod val="50000"/>
                </a:schemeClr>
              </a:solidFill>
              <a:cs typeface="Arial" pitchFamily="34" charset="0"/>
            </a:endParaRPr>
          </a:p>
        </p:txBody>
      </p:sp>
      <p:sp>
        <p:nvSpPr>
          <p:cNvPr id="3" name="Содержимое 2"/>
          <p:cNvSpPr>
            <a:spLocks noGrp="1"/>
          </p:cNvSpPr>
          <p:nvPr>
            <p:ph idx="1"/>
          </p:nvPr>
        </p:nvSpPr>
        <p:spPr>
          <a:xfrm>
            <a:off x="571500" y="1500188"/>
            <a:ext cx="5500688" cy="7253287"/>
          </a:xfrm>
        </p:spPr>
        <p:txBody>
          <a:bodyPr/>
          <a:lstStyle/>
          <a:p>
            <a:pPr marL="0" indent="195263" eaLnBrk="1" hangingPunct="1">
              <a:lnSpc>
                <a:spcPct val="150000"/>
              </a:lnSpc>
              <a:spcBef>
                <a:spcPct val="0"/>
              </a:spcBef>
              <a:buClr>
                <a:srgbClr val="339933"/>
              </a:buClr>
              <a:buFont typeface="Arial" charset="0"/>
              <a:buNone/>
              <a:defRPr/>
            </a:pPr>
            <a:r>
              <a:rPr lang="ru-RU" sz="1200" b="1" dirty="0" smtClean="0">
                <a:cs typeface="Arial" pitchFamily="34" charset="0"/>
              </a:rPr>
              <a:t>Электроснабжение</a:t>
            </a:r>
            <a:r>
              <a:rPr lang="en-US" sz="1200" b="1" dirty="0" smtClean="0">
                <a:cs typeface="Arial" pitchFamily="34" charset="0"/>
              </a:rPr>
              <a:t> </a:t>
            </a:r>
            <a:r>
              <a:rPr lang="ru-RU" sz="1200" b="1" dirty="0" smtClean="0">
                <a:cs typeface="Arial" pitchFamily="34" charset="0"/>
              </a:rPr>
              <a:t>(см. Приложение)</a:t>
            </a:r>
            <a:r>
              <a:rPr lang="en-US" sz="1200" b="1" dirty="0" smtClean="0">
                <a:cs typeface="Arial" pitchFamily="34" charset="0"/>
              </a:rPr>
              <a:t> :</a:t>
            </a:r>
            <a:r>
              <a:rPr lang="ru-RU" sz="1200" b="1" dirty="0" smtClean="0">
                <a:cs typeface="Arial" pitchFamily="34" charset="0"/>
              </a:rPr>
              <a:t> </a:t>
            </a:r>
          </a:p>
          <a:p>
            <a:pPr marL="0" indent="195263" algn="just" eaLnBrk="1" hangingPunct="1">
              <a:lnSpc>
                <a:spcPct val="150000"/>
              </a:lnSpc>
              <a:spcBef>
                <a:spcPct val="0"/>
              </a:spcBef>
              <a:buClr>
                <a:srgbClr val="009900"/>
              </a:buClr>
              <a:buFont typeface="Arial" charset="0"/>
              <a:buNone/>
              <a:defRPr/>
            </a:pPr>
            <a:r>
              <a:rPr lang="ru-RU" sz="1200" dirty="0" smtClean="0">
                <a:cs typeface="Arial" pitchFamily="34" charset="0"/>
              </a:rPr>
              <a:t>1. В ходе реализации проекта, на территории  планируется </a:t>
            </a:r>
            <a:r>
              <a:rPr lang="en-US" sz="1200" dirty="0" smtClean="0">
                <a:cs typeface="Arial" pitchFamily="34" charset="0"/>
              </a:rPr>
              <a:t>   </a:t>
            </a:r>
            <a:r>
              <a:rPr lang="ru-RU" sz="1200" dirty="0" smtClean="0">
                <a:cs typeface="Arial" pitchFamily="34" charset="0"/>
              </a:rPr>
              <a:t>строительство ПС 110/10 «Уткина заводь». Имеются  предварительные заключения о возможности технологического присоединения :</a:t>
            </a:r>
          </a:p>
          <a:p>
            <a:pPr marL="0" indent="195263" algn="just" eaLnBrk="1" hangingPunct="1">
              <a:lnSpc>
                <a:spcPct val="150000"/>
              </a:lnSpc>
              <a:spcBef>
                <a:spcPct val="0"/>
              </a:spcBef>
              <a:buClr>
                <a:srgbClr val="009900"/>
              </a:buClr>
              <a:buFont typeface="Arial" charset="0"/>
              <a:buNone/>
              <a:defRPr/>
            </a:pPr>
            <a:r>
              <a:rPr lang="ru-RU" sz="1200" dirty="0" smtClean="0">
                <a:cs typeface="Arial" pitchFamily="34" charset="0"/>
              </a:rPr>
              <a:t>1.1. От уполномоченной областной сетевой организации ОАО «ЛОЭСК» - присоединение </a:t>
            </a:r>
            <a:r>
              <a:rPr lang="ru-RU" sz="1200" i="1" dirty="0" smtClean="0">
                <a:cs typeface="Arial" pitchFamily="34" charset="0"/>
              </a:rPr>
              <a:t>к ПС ООО  «</a:t>
            </a:r>
            <a:r>
              <a:rPr lang="ru-RU" sz="1200" i="1" dirty="0" err="1" smtClean="0">
                <a:cs typeface="Arial" pitchFamily="34" charset="0"/>
              </a:rPr>
              <a:t>Олтон</a:t>
            </a:r>
            <a:r>
              <a:rPr lang="ru-RU" sz="1200" i="1" dirty="0" smtClean="0">
                <a:cs typeface="Arial" pitchFamily="34" charset="0"/>
              </a:rPr>
              <a:t> Плюс» </a:t>
            </a:r>
            <a:r>
              <a:rPr lang="ru-RU" sz="1200" dirty="0" smtClean="0">
                <a:cs typeface="Arial" pitchFamily="34" charset="0"/>
              </a:rPr>
              <a:t>-</a:t>
            </a:r>
          </a:p>
          <a:p>
            <a:pPr marL="0" indent="195263" algn="just" eaLnBrk="1" hangingPunct="1">
              <a:lnSpc>
                <a:spcPct val="150000"/>
              </a:lnSpc>
              <a:spcBef>
                <a:spcPct val="0"/>
              </a:spcBef>
              <a:buClr>
                <a:srgbClr val="009900"/>
              </a:buClr>
              <a:buFont typeface="Arial" charset="0"/>
              <a:buNone/>
              <a:defRPr/>
            </a:pPr>
            <a:r>
              <a:rPr lang="ru-RU" sz="1200" dirty="0" smtClean="0">
                <a:cs typeface="Arial" pitchFamily="34" charset="0"/>
              </a:rPr>
              <a:t>1.2. От ОАО «</a:t>
            </a:r>
            <a:r>
              <a:rPr lang="ru-RU" sz="1200" dirty="0" err="1" smtClean="0">
                <a:cs typeface="Arial" pitchFamily="34" charset="0"/>
              </a:rPr>
              <a:t>Ленэнерго</a:t>
            </a:r>
            <a:r>
              <a:rPr lang="ru-RU" sz="1200" dirty="0" smtClean="0">
                <a:cs typeface="Arial" pitchFamily="34" charset="0"/>
              </a:rPr>
              <a:t>» - присоединение </a:t>
            </a:r>
            <a:r>
              <a:rPr lang="ru-RU" sz="1200" i="1" dirty="0" smtClean="0">
                <a:cs typeface="Arial" pitchFamily="34" charset="0"/>
              </a:rPr>
              <a:t>к сетям «</a:t>
            </a:r>
            <a:r>
              <a:rPr lang="ru-RU" sz="1200" i="1" dirty="0" err="1" smtClean="0">
                <a:cs typeface="Arial" pitchFamily="34" charset="0"/>
              </a:rPr>
              <a:t>Ленэнерго</a:t>
            </a:r>
            <a:r>
              <a:rPr lang="ru-RU" sz="1200" i="1" dirty="0" smtClean="0">
                <a:cs typeface="Arial" pitchFamily="34" charset="0"/>
              </a:rPr>
              <a:t>»</a:t>
            </a:r>
            <a:endParaRPr lang="ru-RU" sz="1200" dirty="0" smtClean="0">
              <a:cs typeface="Arial" pitchFamily="34" charset="0"/>
            </a:endParaRPr>
          </a:p>
          <a:p>
            <a:pPr marL="0" indent="195263" algn="just" eaLnBrk="1" hangingPunct="1">
              <a:lnSpc>
                <a:spcPct val="150000"/>
              </a:lnSpc>
              <a:spcBef>
                <a:spcPct val="0"/>
              </a:spcBef>
              <a:buClr>
                <a:srgbClr val="009900"/>
              </a:buClr>
              <a:buFont typeface="Arial" charset="0"/>
              <a:buNone/>
              <a:defRPr/>
            </a:pPr>
            <a:r>
              <a:rPr lang="ru-RU" sz="1200" dirty="0" smtClean="0">
                <a:cs typeface="Arial" pitchFamily="34" charset="0"/>
              </a:rPr>
              <a:t>   Заявленная мощность электроснабжения – 80 500 </a:t>
            </a:r>
            <a:r>
              <a:rPr lang="ru-RU" sz="1200" dirty="0" err="1" smtClean="0">
                <a:cs typeface="Arial" pitchFamily="34" charset="0"/>
              </a:rPr>
              <a:t>кВА</a:t>
            </a:r>
            <a:r>
              <a:rPr lang="ru-RU" sz="1200" dirty="0" smtClean="0">
                <a:cs typeface="Arial" pitchFamily="34" charset="0"/>
              </a:rPr>
              <a:t>.</a:t>
            </a:r>
          </a:p>
          <a:p>
            <a:pPr marL="0" indent="195263" algn="just" eaLnBrk="1" hangingPunct="1">
              <a:lnSpc>
                <a:spcPct val="150000"/>
              </a:lnSpc>
              <a:spcBef>
                <a:spcPct val="0"/>
              </a:spcBef>
              <a:buClr>
                <a:srgbClr val="009900"/>
              </a:buClr>
              <a:defRPr/>
            </a:pPr>
            <a:r>
              <a:rPr lang="ru-RU" sz="1200" dirty="0" smtClean="0">
                <a:cs typeface="Arial" pitchFamily="34" charset="0"/>
              </a:rPr>
              <a:t>Точка подключения к источнику электроснабжения</a:t>
            </a:r>
            <a:r>
              <a:rPr lang="en-US" sz="1200" dirty="0" smtClean="0">
                <a:cs typeface="Arial" pitchFamily="34" charset="0"/>
              </a:rPr>
              <a:t> </a:t>
            </a:r>
            <a:r>
              <a:rPr lang="ru-RU" sz="1200" dirty="0" smtClean="0">
                <a:cs typeface="Arial" pitchFamily="34" charset="0"/>
              </a:rPr>
              <a:t>предполагается от 110-киловольтной магистральной питающей линии, расположенной на северо-западном участке территории.</a:t>
            </a:r>
          </a:p>
          <a:p>
            <a:pPr marL="0" indent="195263" algn="just" eaLnBrk="1" hangingPunct="1">
              <a:lnSpc>
                <a:spcPct val="150000"/>
              </a:lnSpc>
              <a:spcBef>
                <a:spcPct val="0"/>
              </a:spcBef>
              <a:buClr>
                <a:srgbClr val="009900"/>
              </a:buClr>
              <a:defRPr/>
            </a:pPr>
            <a:r>
              <a:rPr lang="ru-RU" sz="1200" dirty="0" smtClean="0">
                <a:cs typeface="Arial" pitchFamily="34" charset="0"/>
              </a:rPr>
              <a:t>Распределительную трансформаторную подстанцию </a:t>
            </a:r>
            <a:r>
              <a:rPr lang="en-US" sz="1200" dirty="0" smtClean="0">
                <a:cs typeface="Arial" pitchFamily="34" charset="0"/>
              </a:rPr>
              <a:t>110</a:t>
            </a:r>
            <a:r>
              <a:rPr lang="ru-RU" sz="1200" dirty="0" smtClean="0">
                <a:cs typeface="Arial" pitchFamily="34" charset="0"/>
              </a:rPr>
              <a:t>/10 предполагается разместить в центральной части</a:t>
            </a:r>
            <a:r>
              <a:rPr lang="en-US" sz="1200" dirty="0" smtClean="0">
                <a:cs typeface="Arial" pitchFamily="34" charset="0"/>
              </a:rPr>
              <a:t> </a:t>
            </a:r>
            <a:r>
              <a:rPr lang="ru-RU" sz="1200" dirty="0" smtClean="0">
                <a:cs typeface="Arial" pitchFamily="34" charset="0"/>
              </a:rPr>
              <a:t> территории проекта.</a:t>
            </a:r>
          </a:p>
          <a:p>
            <a:pPr marL="0" indent="195263" algn="just" eaLnBrk="1" hangingPunct="1">
              <a:lnSpc>
                <a:spcPct val="150000"/>
              </a:lnSpc>
              <a:spcBef>
                <a:spcPct val="0"/>
              </a:spcBef>
              <a:buClr>
                <a:srgbClr val="009900"/>
              </a:buClr>
              <a:buFont typeface="Arial" charset="0"/>
              <a:buNone/>
              <a:defRPr/>
            </a:pPr>
            <a:r>
              <a:rPr lang="ru-RU" sz="1200" dirty="0" smtClean="0">
                <a:cs typeface="Arial" pitchFamily="34" charset="0"/>
              </a:rPr>
              <a:t>2. Получено положительное заключение на технологическое присоединение мощностью 18 900 </a:t>
            </a:r>
            <a:r>
              <a:rPr lang="ru-RU" sz="1200" dirty="0" err="1" smtClean="0">
                <a:cs typeface="Arial" pitchFamily="34" charset="0"/>
              </a:rPr>
              <a:t>кВА</a:t>
            </a:r>
            <a:r>
              <a:rPr lang="ru-RU" sz="1200" dirty="0" smtClean="0">
                <a:cs typeface="Arial" pitchFamily="34" charset="0"/>
              </a:rPr>
              <a:t> от </a:t>
            </a:r>
            <a:r>
              <a:rPr lang="ru-RU" sz="1200" i="1" dirty="0" smtClean="0">
                <a:cs typeface="Arial" pitchFamily="34" charset="0"/>
              </a:rPr>
              <a:t>ПС ООО «</a:t>
            </a:r>
            <a:r>
              <a:rPr lang="ru-RU" sz="1200" i="1" dirty="0" err="1" smtClean="0">
                <a:cs typeface="Arial" pitchFamily="34" charset="0"/>
              </a:rPr>
              <a:t>Олтон</a:t>
            </a:r>
            <a:r>
              <a:rPr lang="ru-RU" sz="1200" i="1" dirty="0" smtClean="0">
                <a:cs typeface="Arial" pitchFamily="34" charset="0"/>
              </a:rPr>
              <a:t> Плюс».</a:t>
            </a:r>
            <a:r>
              <a:rPr lang="en-US" sz="1200" i="1" dirty="0" smtClean="0">
                <a:cs typeface="Arial" pitchFamily="34" charset="0"/>
              </a:rPr>
              <a:t> </a:t>
            </a:r>
            <a:endParaRPr lang="ru-RU" sz="1200" i="1" dirty="0" smtClean="0">
              <a:cs typeface="Arial" pitchFamily="34" charset="0"/>
            </a:endParaRPr>
          </a:p>
          <a:p>
            <a:pPr marL="0" algn="just">
              <a:lnSpc>
                <a:spcPct val="150000"/>
              </a:lnSpc>
              <a:buFont typeface="Arial" charset="0"/>
              <a:buNone/>
              <a:defRPr/>
            </a:pPr>
            <a:r>
              <a:rPr lang="ru-RU" sz="1200" dirty="0" smtClean="0">
                <a:cs typeface="Arial" pitchFamily="34" charset="0"/>
              </a:rPr>
              <a:t>    3. Существует альтернатива подключению к </a:t>
            </a:r>
            <a:r>
              <a:rPr lang="ru-RU" sz="1200" i="1" dirty="0" smtClean="0">
                <a:cs typeface="Arial" pitchFamily="34" charset="0"/>
              </a:rPr>
              <a:t>ЛЭП-330</a:t>
            </a:r>
            <a:r>
              <a:rPr lang="ru-RU" sz="1200" dirty="0" smtClean="0">
                <a:cs typeface="Arial" pitchFamily="34" charset="0"/>
              </a:rPr>
              <a:t>, проходящей по границе территории проекта.</a:t>
            </a:r>
          </a:p>
          <a:p>
            <a:pPr marL="0" algn="just">
              <a:lnSpc>
                <a:spcPct val="150000"/>
              </a:lnSpc>
              <a:buFont typeface="Arial" charset="0"/>
              <a:buNone/>
              <a:defRPr/>
            </a:pPr>
            <a:r>
              <a:rPr lang="ru-RU" sz="1200" dirty="0" smtClean="0">
                <a:cs typeface="Arial" pitchFamily="34" charset="0"/>
              </a:rPr>
              <a:t>     4. На период начала строительства имеется свободная мощность 200 кВт  - договоренность </a:t>
            </a:r>
            <a:r>
              <a:rPr lang="ru-RU" sz="1200" i="1" dirty="0" smtClean="0">
                <a:cs typeface="Arial" pitchFamily="34" charset="0"/>
              </a:rPr>
              <a:t>с ЗАО «Племенной завод «</a:t>
            </a:r>
            <a:r>
              <a:rPr lang="ru-RU" sz="1200" i="1" dirty="0" err="1" smtClean="0">
                <a:cs typeface="Arial" pitchFamily="34" charset="0"/>
              </a:rPr>
              <a:t>Приневское</a:t>
            </a:r>
            <a:r>
              <a:rPr lang="ru-RU" sz="1200" i="1" dirty="0" smtClean="0">
                <a:cs typeface="Arial" pitchFamily="34" charset="0"/>
              </a:rPr>
              <a:t>».</a:t>
            </a:r>
            <a:endParaRPr lang="ru-RU" sz="1200" dirty="0" smtClean="0">
              <a:cs typeface="Arial" pitchFamily="34" charset="0"/>
            </a:endParaRPr>
          </a:p>
        </p:txBody>
      </p:sp>
      <p:sp>
        <p:nvSpPr>
          <p:cNvPr id="5" name="Номер слайда 4"/>
          <p:cNvSpPr>
            <a:spLocks noGrp="1"/>
          </p:cNvSpPr>
          <p:nvPr>
            <p:ph type="sldNum" sz="quarter" idx="12"/>
          </p:nvPr>
        </p:nvSpPr>
        <p:spPr/>
        <p:txBody>
          <a:bodyPr/>
          <a:lstStyle/>
          <a:p>
            <a:fld id="{73C111CA-5F9D-4A16-AC81-992D7480F4EC}" type="slidenum">
              <a:rPr lang="ru-RU" smtClean="0"/>
              <a:pPr/>
              <a:t>40</a:t>
            </a:fld>
            <a:endParaRPr lang="ru-RU"/>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36749409-09E3-4805-867F-7C0F94A041ED}" type="slidenum">
              <a:rPr lang="ru-RU" smtClean="0"/>
              <a:pPr>
                <a:defRPr/>
              </a:pPr>
              <a:t>41</a:t>
            </a:fld>
            <a:endParaRPr lang="ru-RU"/>
          </a:p>
        </p:txBody>
      </p:sp>
      <p:sp>
        <p:nvSpPr>
          <p:cNvPr id="4" name="Заголовок 1"/>
          <p:cNvSpPr>
            <a:spLocks noGrp="1"/>
          </p:cNvSpPr>
          <p:nvPr>
            <p:ph type="title"/>
          </p:nvPr>
        </p:nvSpPr>
        <p:spPr>
          <a:xfrm>
            <a:off x="428604" y="642910"/>
            <a:ext cx="5957887" cy="527050"/>
          </a:xfrm>
        </p:spPr>
        <p:txBody>
          <a:bodyPr/>
          <a:lstStyle/>
          <a:p>
            <a:pPr algn="l">
              <a:defRPr/>
            </a:pPr>
            <a:r>
              <a:rPr lang="ru-RU" sz="1600" dirty="0" smtClean="0">
                <a:solidFill>
                  <a:schemeClr val="accent3">
                    <a:lumMod val="50000"/>
                  </a:schemeClr>
                </a:solidFill>
                <a:cs typeface="Arial" pitchFamily="34" charset="0"/>
              </a:rPr>
              <a:t>Инженерная инфраструктура</a:t>
            </a:r>
            <a:endParaRPr lang="ru-RU" sz="1600" dirty="0">
              <a:solidFill>
                <a:schemeClr val="accent3">
                  <a:lumMod val="50000"/>
                </a:schemeClr>
              </a:solidFill>
              <a:cs typeface="Arial" pitchFamily="34" charset="0"/>
            </a:endParaRPr>
          </a:p>
        </p:txBody>
      </p:sp>
      <p:sp>
        <p:nvSpPr>
          <p:cNvPr id="5" name="Прямоугольник 4"/>
          <p:cNvSpPr/>
          <p:nvPr/>
        </p:nvSpPr>
        <p:spPr>
          <a:xfrm>
            <a:off x="500042" y="1142976"/>
            <a:ext cx="5786478" cy="7848302"/>
          </a:xfrm>
          <a:prstGeom prst="rect">
            <a:avLst/>
          </a:prstGeom>
        </p:spPr>
        <p:txBody>
          <a:bodyPr wrap="square">
            <a:spAutoFit/>
          </a:bodyPr>
          <a:lstStyle/>
          <a:p>
            <a:pPr indent="195263">
              <a:lnSpc>
                <a:spcPct val="150000"/>
              </a:lnSpc>
              <a:buClr>
                <a:srgbClr val="339933"/>
              </a:buClr>
              <a:defRPr/>
            </a:pPr>
            <a:r>
              <a:rPr lang="ru-RU" sz="1200" b="1" dirty="0">
                <a:cs typeface="Arial" pitchFamily="34" charset="0"/>
              </a:rPr>
              <a:t>Водоснабжение, водоотведение </a:t>
            </a:r>
            <a:r>
              <a:rPr lang="ru-RU" sz="1200" b="1" dirty="0" smtClean="0">
                <a:cs typeface="Arial" pitchFamily="34" charset="0"/>
              </a:rPr>
              <a:t>(см. Приложение)</a:t>
            </a:r>
            <a:r>
              <a:rPr lang="en-US" sz="1200" b="1" dirty="0">
                <a:cs typeface="Arial" pitchFamily="34" charset="0"/>
              </a:rPr>
              <a:t>:</a:t>
            </a:r>
            <a:endParaRPr lang="ru-RU" sz="1200" b="1" dirty="0">
              <a:cs typeface="Arial" pitchFamily="34" charset="0"/>
            </a:endParaRPr>
          </a:p>
          <a:p>
            <a:pPr algn="just">
              <a:lnSpc>
                <a:spcPct val="150000"/>
              </a:lnSpc>
              <a:defRPr/>
            </a:pPr>
            <a:r>
              <a:rPr lang="ru-RU" sz="1200" i="1" dirty="0"/>
              <a:t> </a:t>
            </a:r>
            <a:r>
              <a:rPr lang="ru-RU" sz="1200" dirty="0"/>
              <a:t>1.</a:t>
            </a:r>
            <a:r>
              <a:rPr lang="ru-RU" sz="1200" i="1" dirty="0"/>
              <a:t> Присоединение </a:t>
            </a:r>
            <a:r>
              <a:rPr lang="ru-RU" sz="1200" dirty="0"/>
              <a:t>к сетям водоснабжения и водоотведения</a:t>
            </a:r>
            <a:r>
              <a:rPr lang="ru-RU" sz="1200" i="1" dirty="0"/>
              <a:t> городской сетевой организации.</a:t>
            </a:r>
            <a:r>
              <a:rPr lang="ru-RU" sz="1200" dirty="0"/>
              <a:t> Наличие  технической возможности присоединения определяется:</a:t>
            </a:r>
          </a:p>
          <a:p>
            <a:pPr>
              <a:lnSpc>
                <a:spcPct val="150000"/>
              </a:lnSpc>
              <a:defRPr/>
            </a:pPr>
            <a:r>
              <a:rPr lang="ru-RU" sz="1200" i="1" dirty="0"/>
              <a:t>водоснабжение -  </a:t>
            </a:r>
            <a:r>
              <a:rPr lang="ru-RU" sz="1200" dirty="0"/>
              <a:t>водовод диаметром 1200 мм, расположен в 100 метрах от северо-западной </a:t>
            </a:r>
            <a:r>
              <a:rPr lang="ru-RU" sz="1200" dirty="0" smtClean="0"/>
              <a:t>границы </a:t>
            </a:r>
            <a:r>
              <a:rPr lang="ru-RU" sz="1200" dirty="0"/>
              <a:t>проекта;</a:t>
            </a:r>
          </a:p>
          <a:p>
            <a:pPr algn="just">
              <a:lnSpc>
                <a:spcPct val="150000"/>
              </a:lnSpc>
              <a:defRPr/>
            </a:pPr>
            <a:r>
              <a:rPr lang="ru-RU" sz="1200" i="1" dirty="0"/>
              <a:t>водоотведение </a:t>
            </a:r>
            <a:r>
              <a:rPr lang="ru-RU" sz="1200" dirty="0"/>
              <a:t>- тоннельный коллектор, расположен на расстоянии 1,5 км от северо-западной границы </a:t>
            </a:r>
            <a:r>
              <a:rPr lang="ru-RU" sz="1200" dirty="0" smtClean="0"/>
              <a:t>проекта</a:t>
            </a:r>
            <a:r>
              <a:rPr lang="ru-RU" sz="1200" dirty="0"/>
              <a:t>.</a:t>
            </a:r>
          </a:p>
          <a:p>
            <a:pPr algn="just">
              <a:lnSpc>
                <a:spcPct val="150000"/>
              </a:lnSpc>
              <a:defRPr/>
            </a:pPr>
            <a:r>
              <a:rPr lang="ru-RU" sz="1200" dirty="0"/>
              <a:t>Подтверждением возможности присоединения </a:t>
            </a:r>
            <a:r>
              <a:rPr lang="ru-RU" sz="1200" dirty="0" smtClean="0"/>
              <a:t>является </a:t>
            </a:r>
            <a:r>
              <a:rPr lang="ru-RU" sz="1200" dirty="0"/>
              <a:t>получение Технических условий нашим абонентом - собственником земельного участка, прилегающего к территории проекта. </a:t>
            </a:r>
            <a:r>
              <a:rPr lang="ru-RU" sz="1200" dirty="0" smtClean="0"/>
              <a:t> Предполагаемый </a:t>
            </a:r>
            <a:r>
              <a:rPr lang="ru-RU" sz="1200" dirty="0"/>
              <a:t>расход воды (сточных вод) – 3050 м3/сутки.</a:t>
            </a:r>
          </a:p>
          <a:p>
            <a:pPr algn="just">
              <a:lnSpc>
                <a:spcPct val="150000"/>
              </a:lnSpc>
              <a:defRPr/>
            </a:pPr>
            <a:r>
              <a:rPr lang="ru-RU" sz="1200" dirty="0"/>
              <a:t> 2. Альтернативные варианты </a:t>
            </a:r>
            <a:r>
              <a:rPr lang="ru-RU" sz="1200" dirty="0" smtClean="0"/>
              <a:t>водоснабжения и водоотведения:</a:t>
            </a:r>
            <a:endParaRPr lang="ru-RU" sz="1200" dirty="0"/>
          </a:p>
          <a:p>
            <a:pPr algn="just">
              <a:lnSpc>
                <a:spcPct val="150000"/>
              </a:lnSpc>
              <a:defRPr/>
            </a:pPr>
            <a:r>
              <a:rPr lang="ru-RU" sz="1200" dirty="0"/>
              <a:t>   2.1. </a:t>
            </a:r>
            <a:r>
              <a:rPr lang="ru-RU" sz="1200" i="1" dirty="0"/>
              <a:t>От  планируемого к строительству водопровода</a:t>
            </a:r>
            <a:r>
              <a:rPr lang="ru-RU" sz="1200" dirty="0"/>
              <a:t>, согласно Программе развития  систем водоснабжения и водоотведения территорий Ленинградской области, в которой учтены объемы водопотребления и водоотведения, необходимые для обеспечения проекта. Ориентировочный срок   реализации   программы  </a:t>
            </a:r>
            <a:r>
              <a:rPr lang="en-US" sz="1200" dirty="0"/>
              <a:t>2012 -2014 </a:t>
            </a:r>
            <a:r>
              <a:rPr lang="ru-RU" sz="1200" dirty="0" smtClean="0"/>
              <a:t>г.г.</a:t>
            </a:r>
            <a:endParaRPr lang="ru-RU" sz="1200" dirty="0"/>
          </a:p>
          <a:p>
            <a:pPr algn="just">
              <a:lnSpc>
                <a:spcPct val="150000"/>
              </a:lnSpc>
              <a:defRPr/>
            </a:pPr>
            <a:r>
              <a:rPr lang="ru-RU" sz="1200" dirty="0"/>
              <a:t>   2.2. </a:t>
            </a:r>
            <a:r>
              <a:rPr lang="ru-RU" sz="1200" i="1" dirty="0"/>
              <a:t>Водоснабжение за счет подземных вод </a:t>
            </a:r>
            <a:r>
              <a:rPr lang="ru-RU" sz="1200" dirty="0" err="1"/>
              <a:t>днепровско-московского</a:t>
            </a:r>
            <a:r>
              <a:rPr lang="ru-RU" sz="1200" dirty="0"/>
              <a:t> </a:t>
            </a:r>
            <a:r>
              <a:rPr lang="ru-RU" sz="1200" dirty="0" err="1"/>
              <a:t>межморенного</a:t>
            </a:r>
            <a:r>
              <a:rPr lang="ru-RU" sz="1200" dirty="0"/>
              <a:t> водоносного горизонта ( проектная глубина скважин 35 метров). Воды вендского водоносного комплекса  являются гарантированным источником обеспечения заявленной </a:t>
            </a:r>
            <a:r>
              <a:rPr lang="ru-RU" sz="1200" dirty="0" err="1"/>
              <a:t>водопотребности</a:t>
            </a:r>
            <a:r>
              <a:rPr lang="ru-RU" sz="1200" dirty="0"/>
              <a:t> (проектная глубина скважин 200 метров</a:t>
            </a:r>
            <a:r>
              <a:rPr lang="ru-RU" sz="1200" dirty="0" smtClean="0"/>
              <a:t>).</a:t>
            </a:r>
          </a:p>
          <a:p>
            <a:pPr algn="just">
              <a:lnSpc>
                <a:spcPct val="150000"/>
              </a:lnSpc>
              <a:defRPr/>
            </a:pPr>
            <a:r>
              <a:rPr lang="ru-RU" sz="1200" dirty="0" smtClean="0"/>
              <a:t> </a:t>
            </a:r>
            <a:r>
              <a:rPr lang="en-US" sz="1200" dirty="0" smtClean="0"/>
              <a:t>2</a:t>
            </a:r>
            <a:r>
              <a:rPr lang="ru-RU" sz="1200" dirty="0" smtClean="0"/>
              <a:t>.</a:t>
            </a:r>
            <a:r>
              <a:rPr lang="en-US" sz="1200" dirty="0" smtClean="0"/>
              <a:t>3.</a:t>
            </a:r>
            <a:r>
              <a:rPr lang="ru-RU" sz="1200" dirty="0" smtClean="0"/>
              <a:t> На период начала строительства имеется возможность водоснабжения в объеме 100 м3/сутки за счет ресурсов </a:t>
            </a:r>
            <a:r>
              <a:rPr lang="ru-RU" sz="1200" i="1" dirty="0" smtClean="0"/>
              <a:t>ЗАО «Племенной завод «</a:t>
            </a:r>
            <a:r>
              <a:rPr lang="ru-RU" sz="1200" i="1" dirty="0" err="1" smtClean="0"/>
              <a:t>Приневское</a:t>
            </a:r>
            <a:r>
              <a:rPr lang="ru-RU" sz="1200" i="1" dirty="0" smtClean="0"/>
              <a:t>».</a:t>
            </a:r>
          </a:p>
          <a:p>
            <a:pPr algn="just">
              <a:lnSpc>
                <a:spcPct val="150000"/>
              </a:lnSpc>
              <a:defRPr/>
            </a:pPr>
            <a:r>
              <a:rPr lang="ru-RU" sz="1200" dirty="0" smtClean="0"/>
              <a:t>2.4. Существует альтернатива водоснабжения проекта путем восстановления старого муниципального водозабора </a:t>
            </a:r>
          </a:p>
          <a:p>
            <a:pPr algn="just">
              <a:lnSpc>
                <a:spcPct val="150000"/>
              </a:lnSpc>
              <a:defRPr/>
            </a:pPr>
            <a:r>
              <a:rPr lang="ru-RU" sz="1200" dirty="0" smtClean="0"/>
              <a:t> </a:t>
            </a:r>
            <a:r>
              <a:rPr lang="ru-RU" sz="1200" dirty="0"/>
              <a:t>3. Альтернативным вариантом водоотведения является возможность присоединения к канализационным сетям и приемом сточных вод на очистные сооружения </a:t>
            </a:r>
            <a:r>
              <a:rPr lang="ru-RU" sz="1200" i="1" dirty="0"/>
              <a:t>ООО «</a:t>
            </a:r>
            <a:r>
              <a:rPr lang="ru-RU" sz="1200" i="1" dirty="0" smtClean="0"/>
              <a:t>Фирма </a:t>
            </a:r>
            <a:r>
              <a:rPr lang="ru-RU" sz="1200" i="1" dirty="0"/>
              <a:t>Росс</a:t>
            </a:r>
            <a:r>
              <a:rPr lang="ru-RU" sz="1200" i="1" dirty="0" smtClean="0"/>
              <a:t>».         </a:t>
            </a:r>
            <a:endParaRPr lang="ru-RU" sz="1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428604" y="357158"/>
            <a:ext cx="6172200" cy="1198562"/>
          </a:xfrm>
        </p:spPr>
        <p:txBody>
          <a:bodyPr/>
          <a:lstStyle/>
          <a:p>
            <a:pPr algn="l"/>
            <a:r>
              <a:rPr lang="ru-RU" sz="1600" dirty="0" smtClean="0">
                <a:solidFill>
                  <a:schemeClr val="accent3">
                    <a:lumMod val="50000"/>
                  </a:schemeClr>
                </a:solidFill>
                <a:latin typeface="+mn-lt"/>
                <a:cs typeface="Arial" charset="0"/>
              </a:rPr>
              <a:t>Инженерная инфраструктура</a:t>
            </a:r>
          </a:p>
        </p:txBody>
      </p:sp>
      <p:sp>
        <p:nvSpPr>
          <p:cNvPr id="3" name="Содержимое 2"/>
          <p:cNvSpPr>
            <a:spLocks noGrp="1"/>
          </p:cNvSpPr>
          <p:nvPr>
            <p:ph idx="1"/>
          </p:nvPr>
        </p:nvSpPr>
        <p:spPr>
          <a:xfrm>
            <a:off x="642938" y="1571624"/>
            <a:ext cx="5643582" cy="6429399"/>
          </a:xfrm>
        </p:spPr>
        <p:txBody>
          <a:bodyPr/>
          <a:lstStyle/>
          <a:p>
            <a:pPr marL="0" indent="195263" algn="just" eaLnBrk="1" hangingPunct="1">
              <a:lnSpc>
                <a:spcPct val="150000"/>
              </a:lnSpc>
              <a:spcBef>
                <a:spcPct val="0"/>
              </a:spcBef>
              <a:buClr>
                <a:srgbClr val="339933"/>
              </a:buClr>
              <a:buFont typeface="Arial" charset="0"/>
              <a:buNone/>
              <a:defRPr/>
            </a:pPr>
            <a:r>
              <a:rPr lang="ru-RU" sz="1200" b="1" dirty="0" smtClean="0">
                <a:cs typeface="Arial" pitchFamily="34" charset="0"/>
              </a:rPr>
              <a:t>Газоснабжение (см. Приложение)</a:t>
            </a:r>
            <a:r>
              <a:rPr lang="en-US" sz="1200" b="1" dirty="0" smtClean="0">
                <a:cs typeface="Arial" pitchFamily="34" charset="0"/>
              </a:rPr>
              <a:t>:</a:t>
            </a:r>
            <a:endParaRPr lang="ru-RU" sz="1200" b="1" dirty="0" smtClean="0">
              <a:cs typeface="Arial" pitchFamily="34" charset="0"/>
            </a:endParaRPr>
          </a:p>
          <a:p>
            <a:pPr marL="0" algn="just">
              <a:lnSpc>
                <a:spcPct val="150000"/>
              </a:lnSpc>
              <a:buFont typeface="Arial" charset="0"/>
              <a:buNone/>
              <a:defRPr/>
            </a:pPr>
            <a:r>
              <a:rPr lang="ru-RU" sz="1200" dirty="0" smtClean="0"/>
              <a:t> </a:t>
            </a:r>
            <a:r>
              <a:rPr lang="ru-RU" sz="1200" dirty="0" smtClean="0">
                <a:cs typeface="Arial" pitchFamily="34" charset="0"/>
              </a:rPr>
              <a:t>1. </a:t>
            </a:r>
            <a:r>
              <a:rPr lang="ru-RU" sz="1200" i="1" dirty="0" smtClean="0">
                <a:cs typeface="Arial" pitchFamily="34" charset="0"/>
              </a:rPr>
              <a:t>Газоснабжение от магистрального  газопровода высокого давления</a:t>
            </a:r>
            <a:r>
              <a:rPr lang="ru-RU" sz="1200" dirty="0" smtClean="0">
                <a:cs typeface="Arial" pitchFamily="34" charset="0"/>
              </a:rPr>
              <a:t>, расположенного на западе территории проекта. Наличие технической возможности технологического присоединения к газораспределительным сетям подтверждается, полученным от газоснабжающей организации положительным заключением о технической возможности нашим абонентом - собственником земельного участка, прилегающего к территории проекта.</a:t>
            </a:r>
          </a:p>
          <a:p>
            <a:pPr marL="0" algn="just">
              <a:lnSpc>
                <a:spcPct val="150000"/>
              </a:lnSpc>
              <a:buFont typeface="Arial" charset="0"/>
              <a:buNone/>
              <a:defRPr/>
            </a:pPr>
            <a:r>
              <a:rPr lang="ru-RU" sz="1200" i="1" dirty="0" smtClean="0">
                <a:cs typeface="Arial" pitchFamily="34" charset="0"/>
              </a:rPr>
              <a:t> 2.</a:t>
            </a:r>
            <a:r>
              <a:rPr lang="ru-RU" sz="1200" dirty="0" smtClean="0">
                <a:cs typeface="Arial" pitchFamily="34" charset="0"/>
              </a:rPr>
              <a:t> Получено </a:t>
            </a:r>
            <a:r>
              <a:rPr lang="ru-RU" sz="1200" i="1" dirty="0" smtClean="0">
                <a:cs typeface="Arial" pitchFamily="34" charset="0"/>
              </a:rPr>
              <a:t>Заключение о технической возможности газоснабжения от газопровода среднего давления</a:t>
            </a:r>
            <a:r>
              <a:rPr lang="ru-RU" sz="1200" dirty="0" smtClean="0">
                <a:cs typeface="Arial" pitchFamily="34" charset="0"/>
              </a:rPr>
              <a:t>, принадлежащего ОАО «</a:t>
            </a:r>
            <a:r>
              <a:rPr lang="ru-RU" sz="1200" dirty="0" err="1" smtClean="0">
                <a:cs typeface="Arial" pitchFamily="34" charset="0"/>
              </a:rPr>
              <a:t>Ленобгаз</a:t>
            </a:r>
            <a:r>
              <a:rPr lang="ru-RU" sz="1200" dirty="0" smtClean="0">
                <a:cs typeface="Arial" pitchFamily="34" charset="0"/>
              </a:rPr>
              <a:t>», расположенного на территории поселка им. Свердлова.  </a:t>
            </a:r>
          </a:p>
          <a:p>
            <a:pPr marL="0" algn="just">
              <a:lnSpc>
                <a:spcPct val="150000"/>
              </a:lnSpc>
              <a:buFont typeface="Arial" charset="0"/>
              <a:buNone/>
              <a:defRPr/>
            </a:pPr>
            <a:r>
              <a:rPr lang="ru-RU" sz="1200" dirty="0" smtClean="0">
                <a:cs typeface="Arial" pitchFamily="34" charset="0"/>
              </a:rPr>
              <a:t>Ориентировочный расход газа – 8000 м3/ч</a:t>
            </a:r>
          </a:p>
          <a:p>
            <a:pPr marL="0" algn="just">
              <a:buFont typeface="Arial" charset="0"/>
              <a:buNone/>
              <a:defRPr/>
            </a:pPr>
            <a:r>
              <a:rPr lang="ru-RU" sz="1200" dirty="0" smtClean="0"/>
              <a:t> </a:t>
            </a:r>
          </a:p>
          <a:p>
            <a:pPr marL="0" algn="just">
              <a:buFont typeface="Arial" charset="0"/>
              <a:buNone/>
              <a:defRPr/>
            </a:pPr>
            <a:r>
              <a:rPr lang="en-US" sz="1200" dirty="0" smtClean="0"/>
              <a:t>  </a:t>
            </a:r>
            <a:r>
              <a:rPr lang="ru-RU" sz="1200" b="1" dirty="0" smtClean="0">
                <a:cs typeface="Arial" pitchFamily="34" charset="0"/>
              </a:rPr>
              <a:t>Теплоснабжение:</a:t>
            </a:r>
            <a:endParaRPr lang="en-US" sz="1200" b="1" dirty="0" smtClean="0">
              <a:cs typeface="Arial" pitchFamily="34" charset="0"/>
            </a:endParaRPr>
          </a:p>
          <a:p>
            <a:pPr marL="0" algn="just">
              <a:lnSpc>
                <a:spcPct val="150000"/>
              </a:lnSpc>
              <a:buFont typeface="Arial" charset="0"/>
              <a:buAutoNum type="arabicPeriod"/>
              <a:defRPr/>
            </a:pPr>
            <a:r>
              <a:rPr lang="ru-RU" sz="1200" i="1" dirty="0" smtClean="0">
                <a:cs typeface="Arial" pitchFamily="34" charset="0"/>
              </a:rPr>
              <a:t>Установка локальных источников  тепла </a:t>
            </a:r>
            <a:r>
              <a:rPr lang="ru-RU" sz="1200" dirty="0" smtClean="0">
                <a:cs typeface="Arial" pitchFamily="34" charset="0"/>
              </a:rPr>
              <a:t>по объектам (</a:t>
            </a:r>
            <a:r>
              <a:rPr lang="ru-RU" sz="1200" dirty="0" err="1" smtClean="0">
                <a:cs typeface="Arial" pitchFamily="34" charset="0"/>
              </a:rPr>
              <a:t>миникотельные</a:t>
            </a:r>
            <a:r>
              <a:rPr lang="ru-RU" sz="1200" dirty="0" smtClean="0">
                <a:cs typeface="Arial" pitchFamily="34" charset="0"/>
              </a:rPr>
              <a:t>, тепловые газовые пункты); </a:t>
            </a:r>
          </a:p>
          <a:p>
            <a:pPr marL="0" algn="just">
              <a:lnSpc>
                <a:spcPct val="150000"/>
              </a:lnSpc>
              <a:buFont typeface="Arial" charset="0"/>
              <a:buAutoNum type="arabicPeriod"/>
              <a:defRPr/>
            </a:pPr>
            <a:r>
              <a:rPr lang="ru-RU" sz="1200" dirty="0" smtClean="0">
                <a:cs typeface="Arial" pitchFamily="34" charset="0"/>
              </a:rPr>
              <a:t>Получено</a:t>
            </a:r>
            <a:r>
              <a:rPr lang="ru-RU" sz="1200" i="1" dirty="0" smtClean="0">
                <a:cs typeface="Arial" pitchFamily="34" charset="0"/>
              </a:rPr>
              <a:t> положительное заключение о возможности теплоснабжения от </a:t>
            </a:r>
            <a:r>
              <a:rPr lang="ru-RU" sz="1200" i="1" dirty="0" err="1" smtClean="0">
                <a:cs typeface="Arial" pitchFamily="34" charset="0"/>
              </a:rPr>
              <a:t>энергоисточника</a:t>
            </a:r>
            <a:r>
              <a:rPr lang="ru-RU" sz="1200" i="1" dirty="0" smtClean="0">
                <a:cs typeface="Arial" pitchFamily="34" charset="0"/>
              </a:rPr>
              <a:t> филиала «Невский ОАО «ТГК-1», </a:t>
            </a:r>
            <a:r>
              <a:rPr lang="ru-RU" sz="1200" dirty="0" smtClean="0">
                <a:cs typeface="Arial" pitchFamily="34" charset="0"/>
              </a:rPr>
              <a:t>после модернизации ТЭЦ-5  в 2010 году; </a:t>
            </a:r>
          </a:p>
          <a:p>
            <a:pPr marL="0" algn="just">
              <a:lnSpc>
                <a:spcPct val="150000"/>
              </a:lnSpc>
              <a:buFont typeface="Arial" charset="0"/>
              <a:buAutoNum type="arabicPeriod"/>
              <a:defRPr/>
            </a:pPr>
            <a:r>
              <a:rPr lang="ru-RU" sz="1200" i="1" dirty="0" smtClean="0">
                <a:cs typeface="Arial" pitchFamily="34" charset="0"/>
              </a:rPr>
              <a:t>Использование избытков тепловой энергии, производимой </a:t>
            </a:r>
            <a:r>
              <a:rPr lang="ru-RU" sz="1200" i="1" dirty="0" err="1" smtClean="0">
                <a:cs typeface="Arial" pitchFamily="34" charset="0"/>
              </a:rPr>
              <a:t>миникотельными</a:t>
            </a:r>
            <a:r>
              <a:rPr lang="ru-RU" sz="1200" i="1" dirty="0" smtClean="0">
                <a:cs typeface="Arial" pitchFamily="34" charset="0"/>
              </a:rPr>
              <a:t> ЗАО «Племенной завод «</a:t>
            </a:r>
            <a:r>
              <a:rPr lang="ru-RU" sz="1200" i="1" dirty="0" err="1" smtClean="0">
                <a:cs typeface="Arial" pitchFamily="34" charset="0"/>
              </a:rPr>
              <a:t>Приневское</a:t>
            </a:r>
            <a:r>
              <a:rPr lang="ru-RU" sz="1200" i="1" dirty="0" smtClean="0">
                <a:cs typeface="Arial" pitchFamily="34" charset="0"/>
              </a:rPr>
              <a:t>».</a:t>
            </a:r>
          </a:p>
        </p:txBody>
      </p:sp>
      <p:sp>
        <p:nvSpPr>
          <p:cNvPr id="5" name="Номер слайда 4"/>
          <p:cNvSpPr>
            <a:spLocks noGrp="1"/>
          </p:cNvSpPr>
          <p:nvPr>
            <p:ph type="sldNum" sz="quarter" idx="12"/>
          </p:nvPr>
        </p:nvSpPr>
        <p:spPr/>
        <p:txBody>
          <a:bodyPr/>
          <a:lstStyle/>
          <a:p>
            <a:fld id="{73C111CA-5F9D-4A16-AC81-992D7480F4EC}" type="slidenum">
              <a:rPr lang="ru-RU" smtClean="0"/>
              <a:pPr/>
              <a:t>42</a:t>
            </a:fld>
            <a:endParaRPr lang="ru-RU"/>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A81A1BB6-D5B6-4443-82CC-391318323F88}" type="slidenum">
              <a:rPr lang="ru-RU" smtClean="0"/>
              <a:pPr>
                <a:defRPr/>
              </a:pPr>
              <a:t>43</a:t>
            </a:fld>
            <a:endParaRPr lang="ru-RU"/>
          </a:p>
        </p:txBody>
      </p:sp>
      <p:graphicFrame>
        <p:nvGraphicFramePr>
          <p:cNvPr id="3" name="Содержимое 3"/>
          <p:cNvGraphicFramePr>
            <a:graphicFrameLocks/>
          </p:cNvGraphicFramePr>
          <p:nvPr/>
        </p:nvGraphicFramePr>
        <p:xfrm>
          <a:off x="214313" y="2000250"/>
          <a:ext cx="6357957" cy="5397056"/>
        </p:xfrm>
        <a:graphic>
          <a:graphicData uri="http://schemas.openxmlformats.org/drawingml/2006/table">
            <a:tbl>
              <a:tblPr firstRow="1" bandRow="1">
                <a:solidFill>
                  <a:srgbClr val="E9EFEF"/>
                </a:solidFill>
                <a:effectLst/>
                <a:tableStyleId>{F5AB1C69-6EDB-4FF4-983F-18BD219EF322}</a:tableStyleId>
              </a:tblPr>
              <a:tblGrid>
                <a:gridCol w="1321935"/>
                <a:gridCol w="818354"/>
                <a:gridCol w="1007204"/>
                <a:gridCol w="818354"/>
                <a:gridCol w="755403"/>
                <a:gridCol w="881304"/>
                <a:gridCol w="755403"/>
              </a:tblGrid>
              <a:tr h="170216">
                <a:tc rowSpan="2">
                  <a:txBody>
                    <a:bodyPr/>
                    <a:lstStyle/>
                    <a:p>
                      <a:pPr algn="ctr"/>
                      <a:r>
                        <a:rPr lang="ru-RU" sz="1200" dirty="0" smtClean="0">
                          <a:solidFill>
                            <a:schemeClr val="bg1"/>
                          </a:solidFill>
                        </a:rPr>
                        <a:t>Функции</a:t>
                      </a:r>
                      <a:endParaRPr lang="ru-RU" sz="1200" dirty="0">
                        <a:solidFill>
                          <a:schemeClr val="bg1"/>
                        </a:solidFill>
                      </a:endParaRPr>
                    </a:p>
                  </a:txBody>
                  <a:tcPr/>
                </a:tc>
                <a:tc gridSpan="2">
                  <a:txBody>
                    <a:bodyPr/>
                    <a:lstStyle/>
                    <a:p>
                      <a:pPr algn="ctr"/>
                      <a:r>
                        <a:rPr lang="ru-RU" sz="1200" dirty="0" smtClean="0"/>
                        <a:t>Хозяйственно-питьевая</a:t>
                      </a:r>
                      <a:r>
                        <a:rPr lang="ru-RU" sz="1200" baseline="0" dirty="0" smtClean="0"/>
                        <a:t> вода</a:t>
                      </a:r>
                      <a:endParaRPr lang="ru-RU" sz="1200" dirty="0"/>
                    </a:p>
                  </a:txBody>
                  <a:tcPr>
                    <a:lnT w="12700" cmpd="sng">
                      <a:noFill/>
                    </a:lnT>
                    <a:lnB w="12700" cmpd="sng">
                      <a:noFill/>
                    </a:lnB>
                  </a:tcPr>
                </a:tc>
                <a:tc hMerge="1">
                  <a:txBody>
                    <a:bodyPr/>
                    <a:lstStyle/>
                    <a:p>
                      <a:pPr algn="ctr"/>
                      <a:endParaRPr lang="ru-RU" sz="1200" dirty="0"/>
                    </a:p>
                  </a:txBody>
                  <a:tcPr>
                    <a:lnT w="12700" cmpd="sng">
                      <a:noFill/>
                    </a:lnT>
                    <a:lnB w="12700" cmpd="sng">
                      <a:noFill/>
                    </a:lnB>
                  </a:tcPr>
                </a:tc>
                <a:tc rowSpan="2">
                  <a:txBody>
                    <a:bodyPr/>
                    <a:lstStyle/>
                    <a:p>
                      <a:pPr algn="ctr"/>
                      <a:r>
                        <a:rPr lang="ru-RU" sz="1200" dirty="0" smtClean="0"/>
                        <a:t>Вода</a:t>
                      </a:r>
                      <a:r>
                        <a:rPr lang="ru-RU" sz="1200" baseline="0" dirty="0" smtClean="0"/>
                        <a:t> для пожаротушения, л/с</a:t>
                      </a:r>
                      <a:endParaRPr lang="ru-RU" sz="1200" dirty="0"/>
                    </a:p>
                  </a:txBody>
                  <a:tcPr/>
                </a:tc>
                <a:tc rowSpan="2">
                  <a:txBody>
                    <a:bodyPr/>
                    <a:lstStyle/>
                    <a:p>
                      <a:pPr algn="ctr"/>
                      <a:r>
                        <a:rPr lang="ru-RU" sz="1200" dirty="0" smtClean="0"/>
                        <a:t>Канализация, м</a:t>
                      </a:r>
                      <a:r>
                        <a:rPr lang="ru-RU" sz="1200" baseline="30000" dirty="0" smtClean="0"/>
                        <a:t>3</a:t>
                      </a:r>
                      <a:r>
                        <a:rPr lang="ru-RU" sz="1200" baseline="0" dirty="0" smtClean="0"/>
                        <a:t>/день</a:t>
                      </a:r>
                      <a:endParaRPr lang="ru-RU" sz="1200" dirty="0"/>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t>Газ, м</a:t>
                      </a:r>
                      <a:r>
                        <a:rPr lang="ru-RU" sz="1200" baseline="30000" dirty="0" smtClean="0"/>
                        <a:t>3</a:t>
                      </a:r>
                      <a:r>
                        <a:rPr lang="ru-RU" sz="1200" baseline="0" dirty="0" smtClean="0"/>
                        <a:t>/час</a:t>
                      </a:r>
                      <a:endParaRPr lang="ru-RU" sz="1200" dirty="0" smtClean="0"/>
                    </a:p>
                  </a:txBody>
                  <a:tcPr/>
                </a:tc>
                <a:tc rowSpan="2">
                  <a:txBody>
                    <a:bodyPr/>
                    <a:lstStyle/>
                    <a:p>
                      <a:pPr algn="ctr"/>
                      <a:r>
                        <a:rPr lang="ru-RU" sz="1200" dirty="0" smtClean="0"/>
                        <a:t>Электричество </a:t>
                      </a:r>
                      <a:r>
                        <a:rPr lang="ru-RU" sz="1200" dirty="0" err="1" smtClean="0"/>
                        <a:t>кВа</a:t>
                      </a:r>
                      <a:endParaRPr lang="ru-RU" sz="1200" dirty="0"/>
                    </a:p>
                  </a:txBody>
                  <a:tcPr/>
                </a:tc>
              </a:tr>
              <a:tr h="170216">
                <a:tc vMerge="1">
                  <a:txBody>
                    <a:bodyPr/>
                    <a:lstStyle/>
                    <a:p>
                      <a:endParaRPr lang="ru-RU"/>
                    </a:p>
                  </a:txBody>
                  <a:tcPr/>
                </a:tc>
                <a:tc>
                  <a:txBody>
                    <a:bodyPr/>
                    <a:lstStyle/>
                    <a:p>
                      <a:pPr algn="ctr"/>
                      <a:r>
                        <a:rPr lang="ru-RU" sz="1100" dirty="0" smtClean="0">
                          <a:solidFill>
                            <a:schemeClr val="tx1"/>
                          </a:solidFill>
                        </a:rPr>
                        <a:t>В день м</a:t>
                      </a:r>
                      <a:r>
                        <a:rPr lang="ru-RU" sz="1100" baseline="30000" dirty="0" smtClean="0">
                          <a:solidFill>
                            <a:schemeClr val="tx1"/>
                          </a:solidFill>
                        </a:rPr>
                        <a:t>3</a:t>
                      </a:r>
                      <a:r>
                        <a:rPr lang="ru-RU" sz="1100" dirty="0" smtClean="0">
                          <a:solidFill>
                            <a:schemeClr val="tx1"/>
                          </a:solidFill>
                        </a:rPr>
                        <a:t> </a:t>
                      </a:r>
                      <a:endParaRPr lang="ru-RU" sz="1100" dirty="0">
                        <a:solidFill>
                          <a:schemeClr val="tx1"/>
                        </a:solidFill>
                      </a:endParaRPr>
                    </a:p>
                  </a:txBody>
                  <a:tcPr>
                    <a:lnT w="12700" cmpd="sng">
                      <a:noFill/>
                    </a:lnT>
                    <a:lnB w="12700" cmpd="sng">
                      <a:noFill/>
                    </a:lnB>
                  </a:tcPr>
                </a:tc>
                <a:tc>
                  <a:txBody>
                    <a:bodyPr/>
                    <a:lstStyle/>
                    <a:p>
                      <a:pPr algn="ctr"/>
                      <a:r>
                        <a:rPr lang="ru-RU" sz="1200" dirty="0" smtClean="0">
                          <a:solidFill>
                            <a:schemeClr val="tx1"/>
                          </a:solidFill>
                        </a:rPr>
                        <a:t>Максимальный</a:t>
                      </a:r>
                      <a:r>
                        <a:rPr lang="ru-RU" sz="1200" baseline="0" dirty="0" smtClean="0">
                          <a:solidFill>
                            <a:schemeClr val="tx1"/>
                          </a:solidFill>
                        </a:rPr>
                        <a:t> </a:t>
                      </a:r>
                      <a:r>
                        <a:rPr lang="ru-RU" sz="1200" dirty="0" smtClean="0">
                          <a:solidFill>
                            <a:schemeClr val="tx1"/>
                          </a:solidFill>
                        </a:rPr>
                        <a:t> расход л/с</a:t>
                      </a:r>
                      <a:endParaRPr lang="ru-RU" sz="1200" dirty="0">
                        <a:solidFill>
                          <a:schemeClr val="tx1"/>
                        </a:solidFill>
                      </a:endParaRPr>
                    </a:p>
                  </a:txBody>
                  <a:tcPr>
                    <a:lnT w="12700" cmpd="sng">
                      <a:noFill/>
                    </a:lnT>
                    <a:lnB w="12700" cmpd="sng">
                      <a:noFill/>
                    </a:lnB>
                  </a:tcPr>
                </a:tc>
                <a:tc vMerge="1">
                  <a:txBody>
                    <a:bodyPr/>
                    <a:lstStyle/>
                    <a:p>
                      <a:endParaRPr lang="ru-RU" dirty="0"/>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40432">
                <a:tc>
                  <a:txBody>
                    <a:bodyPr/>
                    <a:lstStyle/>
                    <a:p>
                      <a:r>
                        <a:rPr lang="ru-RU" sz="1200" dirty="0" err="1" smtClean="0">
                          <a:solidFill>
                            <a:schemeClr val="accent3">
                              <a:lumMod val="50000"/>
                            </a:schemeClr>
                          </a:solidFill>
                        </a:rPr>
                        <a:t>Ритейл</a:t>
                      </a:r>
                      <a:r>
                        <a:rPr lang="ru-RU" sz="1200" dirty="0" smtClean="0">
                          <a:solidFill>
                            <a:schemeClr val="accent3">
                              <a:lumMod val="50000"/>
                            </a:schemeClr>
                          </a:solidFill>
                        </a:rPr>
                        <a:t> парк</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185</a:t>
                      </a:r>
                      <a:endParaRPr lang="ru-RU" sz="1200" dirty="0">
                        <a:solidFill>
                          <a:schemeClr val="accent3">
                            <a:lumMod val="50000"/>
                          </a:schemeClr>
                        </a:solidFill>
                      </a:endParaRPr>
                    </a:p>
                  </a:txBody>
                  <a:tcPr>
                    <a:lnT w="12700" cmpd="sng">
                      <a:noFill/>
                    </a:lnT>
                  </a:tcPr>
                </a:tc>
                <a:tc>
                  <a:txBody>
                    <a:bodyPr/>
                    <a:lstStyle/>
                    <a:p>
                      <a:pPr algn="ctr"/>
                      <a:r>
                        <a:rPr lang="ru-RU" sz="1200" dirty="0" smtClean="0">
                          <a:solidFill>
                            <a:schemeClr val="accent3">
                              <a:lumMod val="50000"/>
                            </a:schemeClr>
                          </a:solidFill>
                        </a:rPr>
                        <a:t>6</a:t>
                      </a:r>
                      <a:endParaRPr lang="ru-RU" sz="1200" dirty="0">
                        <a:solidFill>
                          <a:schemeClr val="accent3">
                            <a:lumMod val="50000"/>
                          </a:schemeClr>
                        </a:solidFill>
                      </a:endParaRPr>
                    </a:p>
                  </a:txBody>
                  <a:tcPr>
                    <a:lnT w="12700" cmpd="sng">
                      <a:noFill/>
                    </a:lnT>
                  </a:tcPr>
                </a:tc>
                <a:tc>
                  <a:txBody>
                    <a:bodyPr/>
                    <a:lstStyle/>
                    <a:p>
                      <a:pPr algn="ctr"/>
                      <a:r>
                        <a:rPr lang="ru-RU" sz="1200" dirty="0" smtClean="0">
                          <a:solidFill>
                            <a:schemeClr val="accent3">
                              <a:lumMod val="50000"/>
                            </a:schemeClr>
                          </a:solidFill>
                        </a:rPr>
                        <a:t>790</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185</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733</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12 150</a:t>
                      </a:r>
                      <a:endParaRPr lang="ru-RU" sz="1200" dirty="0">
                        <a:solidFill>
                          <a:schemeClr val="accent3">
                            <a:lumMod val="50000"/>
                          </a:schemeClr>
                        </a:solidFill>
                      </a:endParaRPr>
                    </a:p>
                  </a:txBody>
                  <a:tcPr/>
                </a:tc>
              </a:tr>
              <a:tr h="340432">
                <a:tc>
                  <a:txBody>
                    <a:bodyPr/>
                    <a:lstStyle/>
                    <a:p>
                      <a:r>
                        <a:rPr lang="ru-RU" sz="1200" dirty="0" err="1" smtClean="0">
                          <a:solidFill>
                            <a:schemeClr val="accent3">
                              <a:lumMod val="50000"/>
                            </a:schemeClr>
                          </a:solidFill>
                        </a:rPr>
                        <a:t>Автодеревня</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30</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474</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30</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229</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2 100</a:t>
                      </a:r>
                      <a:endParaRPr lang="ru-RU" sz="1200" dirty="0">
                        <a:solidFill>
                          <a:schemeClr val="accent3">
                            <a:lumMod val="50000"/>
                          </a:schemeClr>
                        </a:solidFill>
                      </a:endParaRPr>
                    </a:p>
                  </a:txBody>
                  <a:tcPr/>
                </a:tc>
              </a:tr>
              <a:tr h="443840">
                <a:tc>
                  <a:txBody>
                    <a:bodyPr/>
                    <a:lstStyle/>
                    <a:p>
                      <a:r>
                        <a:rPr lang="en-US" sz="1200" dirty="0" smtClean="0">
                          <a:solidFill>
                            <a:schemeClr val="accent3">
                              <a:lumMod val="50000"/>
                            </a:schemeClr>
                          </a:solidFill>
                        </a:rPr>
                        <a:t>Outlet center</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370</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13</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158</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370</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232</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4 356</a:t>
                      </a:r>
                      <a:endParaRPr lang="ru-RU" sz="1200" dirty="0">
                        <a:solidFill>
                          <a:schemeClr val="accent3">
                            <a:lumMod val="50000"/>
                          </a:schemeClr>
                        </a:solidFill>
                      </a:endParaRPr>
                    </a:p>
                  </a:txBody>
                  <a:tcPr/>
                </a:tc>
              </a:tr>
              <a:tr h="443840">
                <a:tc>
                  <a:txBody>
                    <a:bodyPr/>
                    <a:lstStyle/>
                    <a:p>
                      <a:r>
                        <a:rPr lang="ru-RU" sz="1200" dirty="0" smtClean="0">
                          <a:solidFill>
                            <a:schemeClr val="accent3">
                              <a:lumMod val="50000"/>
                            </a:schemeClr>
                          </a:solidFill>
                        </a:rPr>
                        <a:t>Бизнес парк (офисы)</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1 137</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39</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790</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1 137</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2 556</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21 659</a:t>
                      </a:r>
                      <a:endParaRPr lang="ru-RU" sz="1200" dirty="0">
                        <a:solidFill>
                          <a:schemeClr val="accent3">
                            <a:lumMod val="50000"/>
                          </a:schemeClr>
                        </a:solidFill>
                      </a:endParaRPr>
                    </a:p>
                  </a:txBody>
                  <a:tcPr/>
                </a:tc>
              </a:tr>
              <a:tr h="443840">
                <a:tc>
                  <a:txBody>
                    <a:bodyPr/>
                    <a:lstStyle/>
                    <a:p>
                      <a:r>
                        <a:rPr lang="ru-RU" sz="1200" dirty="0" smtClean="0">
                          <a:solidFill>
                            <a:schemeClr val="accent3">
                              <a:lumMod val="50000"/>
                            </a:schemeClr>
                          </a:solidFill>
                        </a:rPr>
                        <a:t>Бизнес парк (</a:t>
                      </a:r>
                      <a:r>
                        <a:rPr lang="ru-RU" sz="1200" dirty="0" err="1" smtClean="0">
                          <a:solidFill>
                            <a:schemeClr val="accent3">
                              <a:lumMod val="50000"/>
                            </a:schemeClr>
                          </a:solidFill>
                        </a:rPr>
                        <a:t>апарт</a:t>
                      </a:r>
                      <a:r>
                        <a:rPr lang="ru-RU" sz="1200" dirty="0" smtClean="0">
                          <a:solidFill>
                            <a:schemeClr val="accent3">
                              <a:lumMod val="50000"/>
                            </a:schemeClr>
                          </a:solidFill>
                        </a:rPr>
                        <a:t> отель)</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57</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2</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158</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57</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91</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846</a:t>
                      </a:r>
                      <a:endParaRPr lang="ru-RU" sz="1200" dirty="0">
                        <a:solidFill>
                          <a:schemeClr val="accent3">
                            <a:lumMod val="50000"/>
                          </a:schemeClr>
                        </a:solidFill>
                      </a:endParaRPr>
                    </a:p>
                  </a:txBody>
                  <a:tcPr/>
                </a:tc>
              </a:tr>
              <a:tr h="443840">
                <a:tc>
                  <a:txBody>
                    <a:bodyPr/>
                    <a:lstStyle/>
                    <a:p>
                      <a:r>
                        <a:rPr lang="ru-RU" sz="1200" dirty="0" smtClean="0">
                          <a:solidFill>
                            <a:schemeClr val="accent3">
                              <a:lumMod val="50000"/>
                            </a:schemeClr>
                          </a:solidFill>
                        </a:rPr>
                        <a:t>Индустриальный парк</a:t>
                      </a:r>
                      <a:r>
                        <a:rPr lang="en-US" sz="1200" dirty="0" smtClean="0">
                          <a:solidFill>
                            <a:schemeClr val="accent3">
                              <a:lumMod val="50000"/>
                            </a:schemeClr>
                          </a:solidFill>
                        </a:rPr>
                        <a:t> </a:t>
                      </a:r>
                      <a:r>
                        <a:rPr lang="ru-RU" sz="1200" dirty="0" smtClean="0">
                          <a:solidFill>
                            <a:schemeClr val="accent3">
                              <a:lumMod val="50000"/>
                            </a:schemeClr>
                          </a:solidFill>
                        </a:rPr>
                        <a:t>№2</a:t>
                      </a:r>
                    </a:p>
                    <a:p>
                      <a:r>
                        <a:rPr lang="ru-RU" sz="1200" dirty="0" smtClean="0">
                          <a:solidFill>
                            <a:schemeClr val="accent3">
                              <a:lumMod val="50000"/>
                            </a:schemeClr>
                          </a:solidFill>
                        </a:rPr>
                        <a:t>Легкая индустрия</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89</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3</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632</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89</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1 308</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10 006</a:t>
                      </a:r>
                      <a:endParaRPr lang="ru-RU" sz="1200" dirty="0">
                        <a:solidFill>
                          <a:schemeClr val="accent3">
                            <a:lumMod val="50000"/>
                          </a:schemeClr>
                        </a:solidFill>
                      </a:endParaRPr>
                    </a:p>
                  </a:txBody>
                  <a:tcPr/>
                </a:tc>
              </a:tr>
              <a:tr h="443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accent3">
                              <a:lumMod val="50000"/>
                            </a:schemeClr>
                          </a:solidFill>
                        </a:rPr>
                        <a:t>Индустриальный парк</a:t>
                      </a:r>
                      <a:r>
                        <a:rPr lang="en-US" sz="1200" dirty="0" smtClean="0">
                          <a:solidFill>
                            <a:schemeClr val="accent3">
                              <a:lumMod val="50000"/>
                            </a:schemeClr>
                          </a:solidFill>
                        </a:rPr>
                        <a:t> </a:t>
                      </a:r>
                      <a:r>
                        <a:rPr lang="ru-RU" sz="1200" dirty="0" smtClean="0">
                          <a:solidFill>
                            <a:schemeClr val="accent3">
                              <a:lumMod val="50000"/>
                            </a:schemeClr>
                          </a:solidFill>
                        </a:rPr>
                        <a:t>№2</a:t>
                      </a:r>
                    </a:p>
                    <a:p>
                      <a:r>
                        <a:rPr lang="ru-RU" sz="1200" dirty="0" smtClean="0">
                          <a:solidFill>
                            <a:schemeClr val="accent3">
                              <a:lumMod val="50000"/>
                            </a:schemeClr>
                          </a:solidFill>
                        </a:rPr>
                        <a:t>Логистика</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151</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6</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790</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151</a:t>
                      </a:r>
                      <a:endParaRPr lang="ru-RU" sz="1200" dirty="0">
                        <a:solidFill>
                          <a:schemeClr val="accent3">
                            <a:lumMod val="50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accent3">
                              <a:lumMod val="50000"/>
                            </a:schemeClr>
                          </a:solidFill>
                        </a:rPr>
                        <a:t>971</a:t>
                      </a:r>
                    </a:p>
                    <a:p>
                      <a:pPr algn="ctr"/>
                      <a:endParaRPr lang="ru-RU" sz="1200" dirty="0">
                        <a:solidFill>
                          <a:schemeClr val="accent3">
                            <a:lumMod val="50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accent3">
                              <a:lumMod val="50000"/>
                            </a:schemeClr>
                          </a:solidFill>
                        </a:rPr>
                        <a:t>12 090</a:t>
                      </a:r>
                    </a:p>
                    <a:p>
                      <a:pPr algn="ctr"/>
                      <a:endParaRPr lang="ru-RU" sz="1200" dirty="0">
                        <a:solidFill>
                          <a:schemeClr val="accent3">
                            <a:lumMod val="50000"/>
                          </a:schemeClr>
                        </a:solidFill>
                      </a:endParaRPr>
                    </a:p>
                  </a:txBody>
                  <a:tcPr/>
                </a:tc>
              </a:tr>
              <a:tr h="443840">
                <a:tc>
                  <a:txBody>
                    <a:bodyPr/>
                    <a:lstStyle/>
                    <a:p>
                      <a:r>
                        <a:rPr lang="ru-RU" sz="1200" dirty="0" smtClean="0">
                          <a:solidFill>
                            <a:schemeClr val="accent3">
                              <a:lumMod val="50000"/>
                            </a:schemeClr>
                          </a:solidFill>
                        </a:rPr>
                        <a:t>Резервная территория</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682</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24</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682</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1 534</a:t>
                      </a:r>
                      <a:endParaRPr lang="ru-RU" sz="1200" dirty="0">
                        <a:solidFill>
                          <a:schemeClr val="accent3">
                            <a:lumMod val="50000"/>
                          </a:schemeClr>
                        </a:solidFill>
                      </a:endParaRPr>
                    </a:p>
                  </a:txBody>
                  <a:tcPr/>
                </a:tc>
                <a:tc>
                  <a:txBody>
                    <a:bodyPr/>
                    <a:lstStyle/>
                    <a:p>
                      <a:pPr algn="ctr"/>
                      <a:r>
                        <a:rPr lang="ru-RU" sz="1200" dirty="0" smtClean="0">
                          <a:solidFill>
                            <a:schemeClr val="accent3">
                              <a:lumMod val="50000"/>
                            </a:schemeClr>
                          </a:solidFill>
                        </a:rPr>
                        <a:t>12 995</a:t>
                      </a:r>
                      <a:endParaRPr lang="ru-RU" sz="1200" dirty="0">
                        <a:solidFill>
                          <a:schemeClr val="accent3">
                            <a:lumMod val="50000"/>
                          </a:schemeClr>
                        </a:solidFill>
                      </a:endParaRPr>
                    </a:p>
                  </a:txBody>
                  <a:tcPr/>
                </a:tc>
              </a:tr>
              <a:tr h="340432">
                <a:tc>
                  <a:txBody>
                    <a:bodyPr/>
                    <a:lstStyle/>
                    <a:p>
                      <a:r>
                        <a:rPr lang="ru-RU" sz="1400" b="1" dirty="0" smtClean="0">
                          <a:solidFill>
                            <a:schemeClr val="accent3">
                              <a:lumMod val="50000"/>
                            </a:schemeClr>
                          </a:solidFill>
                        </a:rPr>
                        <a:t>Итого</a:t>
                      </a:r>
                      <a:endParaRPr lang="ru-RU" sz="1400" b="1" dirty="0">
                        <a:solidFill>
                          <a:schemeClr val="accent3">
                            <a:lumMod val="50000"/>
                          </a:schemeClr>
                        </a:solidFill>
                      </a:endParaRPr>
                    </a:p>
                  </a:txBody>
                  <a:tcPr/>
                </a:tc>
                <a:tc>
                  <a:txBody>
                    <a:bodyPr/>
                    <a:lstStyle/>
                    <a:p>
                      <a:pPr algn="ctr"/>
                      <a:r>
                        <a:rPr lang="ru-RU" sz="1400" b="1" dirty="0" smtClean="0">
                          <a:solidFill>
                            <a:schemeClr val="accent3">
                              <a:lumMod val="50000"/>
                            </a:schemeClr>
                          </a:solidFill>
                        </a:rPr>
                        <a:t>2 701</a:t>
                      </a:r>
                      <a:endParaRPr lang="ru-RU" sz="1400" b="1" dirty="0">
                        <a:solidFill>
                          <a:schemeClr val="accent3">
                            <a:lumMod val="50000"/>
                          </a:schemeClr>
                        </a:solidFill>
                      </a:endParaRPr>
                    </a:p>
                  </a:txBody>
                  <a:tcPr/>
                </a:tc>
                <a:tc>
                  <a:txBody>
                    <a:bodyPr/>
                    <a:lstStyle/>
                    <a:p>
                      <a:pPr algn="ctr"/>
                      <a:r>
                        <a:rPr lang="ru-RU" sz="1400" b="1" dirty="0" smtClean="0">
                          <a:solidFill>
                            <a:schemeClr val="accent3">
                              <a:lumMod val="50000"/>
                            </a:schemeClr>
                          </a:solidFill>
                        </a:rPr>
                        <a:t>94</a:t>
                      </a:r>
                      <a:endParaRPr lang="ru-RU" sz="1400" b="1" dirty="0">
                        <a:solidFill>
                          <a:schemeClr val="accent3">
                            <a:lumMod val="50000"/>
                          </a:schemeClr>
                        </a:solidFill>
                      </a:endParaRPr>
                    </a:p>
                  </a:txBody>
                  <a:tcPr/>
                </a:tc>
                <a:tc>
                  <a:txBody>
                    <a:bodyPr/>
                    <a:lstStyle/>
                    <a:p>
                      <a:pPr algn="ctr"/>
                      <a:r>
                        <a:rPr lang="ru-RU" sz="1400" b="1" dirty="0" smtClean="0">
                          <a:solidFill>
                            <a:schemeClr val="accent3">
                              <a:lumMod val="50000"/>
                            </a:schemeClr>
                          </a:solidFill>
                        </a:rPr>
                        <a:t>3 792</a:t>
                      </a:r>
                      <a:endParaRPr lang="ru-RU" sz="1400" b="1" dirty="0">
                        <a:solidFill>
                          <a:schemeClr val="accent3">
                            <a:lumMod val="50000"/>
                          </a:schemeClr>
                        </a:solidFill>
                      </a:endParaRPr>
                    </a:p>
                  </a:txBody>
                  <a:tcPr/>
                </a:tc>
                <a:tc>
                  <a:txBody>
                    <a:bodyPr/>
                    <a:lstStyle/>
                    <a:p>
                      <a:pPr algn="ctr"/>
                      <a:r>
                        <a:rPr lang="ru-RU" sz="1400" b="1" dirty="0" smtClean="0">
                          <a:solidFill>
                            <a:schemeClr val="accent3">
                              <a:lumMod val="50000"/>
                            </a:schemeClr>
                          </a:solidFill>
                        </a:rPr>
                        <a:t>2 701</a:t>
                      </a:r>
                      <a:endParaRPr lang="ru-RU" sz="1400" b="1" dirty="0">
                        <a:solidFill>
                          <a:schemeClr val="accent3">
                            <a:lumMod val="50000"/>
                          </a:schemeClr>
                        </a:solidFill>
                      </a:endParaRPr>
                    </a:p>
                  </a:txBody>
                  <a:tcPr/>
                </a:tc>
                <a:tc>
                  <a:txBody>
                    <a:bodyPr/>
                    <a:lstStyle/>
                    <a:p>
                      <a:pPr algn="ctr"/>
                      <a:r>
                        <a:rPr lang="ru-RU" sz="1400" b="1" dirty="0" smtClean="0">
                          <a:solidFill>
                            <a:schemeClr val="accent3">
                              <a:lumMod val="50000"/>
                            </a:schemeClr>
                          </a:solidFill>
                        </a:rPr>
                        <a:t>7 654</a:t>
                      </a:r>
                      <a:endParaRPr lang="ru-RU" sz="1400" b="1" dirty="0">
                        <a:solidFill>
                          <a:schemeClr val="accent3">
                            <a:lumMod val="50000"/>
                          </a:schemeClr>
                        </a:solidFill>
                      </a:endParaRPr>
                    </a:p>
                  </a:txBody>
                  <a:tcPr/>
                </a:tc>
                <a:tc>
                  <a:txBody>
                    <a:bodyPr/>
                    <a:lstStyle/>
                    <a:p>
                      <a:pPr algn="ctr"/>
                      <a:r>
                        <a:rPr lang="ru-RU" sz="1400" b="1" dirty="0" smtClean="0">
                          <a:solidFill>
                            <a:schemeClr val="accent3">
                              <a:lumMod val="50000"/>
                            </a:schemeClr>
                          </a:solidFill>
                        </a:rPr>
                        <a:t>76 202</a:t>
                      </a:r>
                      <a:endParaRPr lang="ru-RU" sz="1400" b="1" dirty="0">
                        <a:solidFill>
                          <a:schemeClr val="accent3">
                            <a:lumMod val="50000"/>
                          </a:schemeClr>
                        </a:solidFill>
                      </a:endParaRPr>
                    </a:p>
                  </a:txBody>
                  <a:tcPr/>
                </a:tc>
              </a:tr>
            </a:tbl>
          </a:graphicData>
        </a:graphic>
      </p:graphicFrame>
      <p:sp>
        <p:nvSpPr>
          <p:cNvPr id="4" name="Прямоугольник 3"/>
          <p:cNvSpPr/>
          <p:nvPr/>
        </p:nvSpPr>
        <p:spPr>
          <a:xfrm>
            <a:off x="428604" y="714348"/>
            <a:ext cx="4572000" cy="338138"/>
          </a:xfrm>
          <a:prstGeom prst="rect">
            <a:avLst/>
          </a:prstGeom>
        </p:spPr>
        <p:txBody>
          <a:bodyPr>
            <a:spAutoFit/>
          </a:bodyPr>
          <a:lstStyle/>
          <a:p>
            <a:pPr>
              <a:defRPr/>
            </a:pPr>
            <a:r>
              <a:rPr lang="ru-RU" sz="1600" dirty="0" smtClean="0">
                <a:solidFill>
                  <a:schemeClr val="accent3">
                    <a:lumMod val="50000"/>
                  </a:schemeClr>
                </a:solidFill>
                <a:latin typeface="+mj-lt"/>
              </a:rPr>
              <a:t>Сводная </a:t>
            </a:r>
            <a:r>
              <a:rPr lang="ru-RU" sz="1600" dirty="0">
                <a:solidFill>
                  <a:schemeClr val="accent3">
                    <a:lumMod val="50000"/>
                  </a:schemeClr>
                </a:solidFill>
                <a:latin typeface="+mj-lt"/>
              </a:rPr>
              <a:t>таблица инженерных нагрузок</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Прямоугольник 7"/>
          <p:cNvSpPr>
            <a:spLocks noChangeArrowheads="1"/>
          </p:cNvSpPr>
          <p:nvPr/>
        </p:nvSpPr>
        <p:spPr bwMode="auto">
          <a:xfrm>
            <a:off x="500042" y="1285852"/>
            <a:ext cx="5857916" cy="4524315"/>
          </a:xfrm>
          <a:prstGeom prst="rect">
            <a:avLst/>
          </a:prstGeom>
          <a:noFill/>
          <a:ln w="9525">
            <a:noFill/>
            <a:miter lim="800000"/>
            <a:headEnd/>
            <a:tailEnd/>
          </a:ln>
        </p:spPr>
        <p:txBody>
          <a:bodyPr wrap="square">
            <a:spAutoFit/>
          </a:bodyPr>
          <a:lstStyle/>
          <a:p>
            <a:pPr indent="-639763" algn="just" defTabSz="957263">
              <a:lnSpc>
                <a:spcPct val="150000"/>
              </a:lnSpc>
              <a:buClr>
                <a:schemeClr val="tx1"/>
              </a:buClr>
              <a:buFont typeface="Arial" charset="0"/>
              <a:buChar char="•"/>
            </a:pPr>
            <a:r>
              <a:rPr lang="ru-RU" sz="1200" dirty="0"/>
              <a:t>1-й этап развития – расширение и восстановление </a:t>
            </a:r>
            <a:r>
              <a:rPr lang="ru-RU" sz="1200" dirty="0" smtClean="0"/>
              <a:t>внутренних </a:t>
            </a:r>
            <a:r>
              <a:rPr lang="ru-RU" sz="1200" dirty="0"/>
              <a:t>дорог </a:t>
            </a:r>
            <a:r>
              <a:rPr lang="ru-RU" sz="1200" dirty="0" smtClean="0"/>
              <a:t>с </a:t>
            </a:r>
            <a:r>
              <a:rPr lang="ru-RU" sz="1200" dirty="0"/>
              <a:t>использованием уже существующих внешних транспортных развязок  на Октябрьскую автодорогу и </a:t>
            </a:r>
            <a:r>
              <a:rPr lang="ru-RU" sz="1200" dirty="0" smtClean="0"/>
              <a:t>КАД.</a:t>
            </a:r>
            <a:endParaRPr lang="ru-RU" sz="1200" dirty="0"/>
          </a:p>
          <a:p>
            <a:pPr indent="-639763" algn="just" defTabSz="957263">
              <a:lnSpc>
                <a:spcPct val="150000"/>
              </a:lnSpc>
              <a:buClr>
                <a:schemeClr val="tx1"/>
              </a:buClr>
              <a:buFont typeface="Arial" charset="0"/>
              <a:buChar char="•"/>
            </a:pPr>
            <a:r>
              <a:rPr lang="ru-RU" sz="1200" dirty="0"/>
              <a:t>2-й этап </a:t>
            </a:r>
            <a:r>
              <a:rPr lang="ru-RU" sz="1200" dirty="0" smtClean="0"/>
              <a:t>развития - </a:t>
            </a:r>
            <a:r>
              <a:rPr lang="ru-RU" sz="1200" dirty="0"/>
              <a:t>новый выезд на КАД. </a:t>
            </a:r>
          </a:p>
          <a:p>
            <a:pPr indent="-639763" algn="just" defTabSz="957263">
              <a:lnSpc>
                <a:spcPct val="150000"/>
              </a:lnSpc>
              <a:buClr>
                <a:schemeClr val="tx1"/>
              </a:buClr>
            </a:pPr>
            <a:r>
              <a:rPr lang="ru-RU" sz="1200" dirty="0"/>
              <a:t> По данным Дорожного комитета ЛО разработан проект застройки зоны отдыха в Невском лесопарке  и будет строиться объездная автотрасса, как дублер дороги вдоль набережной. Вопрос  находится в  стадии разработки.</a:t>
            </a:r>
            <a:r>
              <a:rPr lang="ru-RU" sz="1200" b="1" i="1" u="sng" dirty="0"/>
              <a:t> </a:t>
            </a:r>
          </a:p>
          <a:p>
            <a:pPr indent="-639763" algn="just" defTabSz="957263">
              <a:lnSpc>
                <a:spcPct val="150000"/>
              </a:lnSpc>
            </a:pPr>
            <a:r>
              <a:rPr lang="ru-RU" sz="1200" b="1" i="1" dirty="0"/>
              <a:t>Локальная транспортная доступность</a:t>
            </a:r>
          </a:p>
          <a:p>
            <a:pPr indent="-639763" algn="just" defTabSz="957263">
              <a:lnSpc>
                <a:spcPct val="150000"/>
              </a:lnSpc>
              <a:buClr>
                <a:srgbClr val="009900"/>
              </a:buClr>
              <a:buFont typeface="Arial" charset="0"/>
              <a:buChar char="•"/>
            </a:pPr>
            <a:r>
              <a:rPr lang="ru-RU" sz="1200" dirty="0"/>
              <a:t>           Необходимо устройство развязок в центре и на севере участка</a:t>
            </a:r>
          </a:p>
          <a:p>
            <a:pPr indent="-639763" algn="just" defTabSz="957263">
              <a:lnSpc>
                <a:spcPct val="150000"/>
              </a:lnSpc>
              <a:buClr>
                <a:srgbClr val="009900"/>
              </a:buClr>
              <a:buFont typeface="Arial" charset="0"/>
              <a:buChar char="•"/>
            </a:pPr>
            <a:r>
              <a:rPr lang="ru-RU" sz="1200" dirty="0"/>
              <a:t>           Доступ к Октябрьской набережной требует оптимизации</a:t>
            </a:r>
          </a:p>
          <a:p>
            <a:pPr indent="-639763" algn="just" defTabSz="957263">
              <a:lnSpc>
                <a:spcPct val="150000"/>
              </a:lnSpc>
              <a:buClr>
                <a:srgbClr val="009900"/>
              </a:buClr>
              <a:buFont typeface="Arial" charset="0"/>
              <a:buChar char="•"/>
            </a:pPr>
            <a:r>
              <a:rPr lang="ru-RU" sz="1200" dirty="0"/>
              <a:t>           Перспектива организации доступа с Мурманского шоссе</a:t>
            </a:r>
          </a:p>
          <a:p>
            <a:pPr indent="-639763" algn="just" defTabSz="957263">
              <a:lnSpc>
                <a:spcPct val="150000"/>
              </a:lnSpc>
              <a:buClr>
                <a:srgbClr val="009900"/>
              </a:buClr>
            </a:pPr>
            <a:r>
              <a:rPr lang="ru-RU" sz="1200" b="1" i="1" dirty="0"/>
              <a:t>Планируемая развязка</a:t>
            </a:r>
            <a:r>
              <a:rPr lang="ru-RU" sz="1200" dirty="0"/>
              <a:t> </a:t>
            </a:r>
          </a:p>
          <a:p>
            <a:pPr indent="-639763" algn="just" defTabSz="957263">
              <a:lnSpc>
                <a:spcPct val="150000"/>
              </a:lnSpc>
              <a:buClr>
                <a:srgbClr val="009900"/>
              </a:buClr>
            </a:pPr>
            <a:r>
              <a:rPr lang="ru-RU" sz="1200" b="1" i="1" dirty="0"/>
              <a:t>Возможность строительства подобного съезда с КАД подтверждена строительно-дорожными </a:t>
            </a:r>
            <a:r>
              <a:rPr lang="ru-RU" sz="1200" b="1" i="1" dirty="0" smtClean="0"/>
              <a:t>институтами и учтена в финансовой модели проекта </a:t>
            </a:r>
            <a:r>
              <a:rPr lang="en-US" sz="1200" b="1" i="1" dirty="0" smtClean="0"/>
              <a:t>outlet </a:t>
            </a:r>
            <a:r>
              <a:rPr lang="ru-RU" sz="1200" b="1" i="1" dirty="0" smtClean="0"/>
              <a:t>центра.</a:t>
            </a:r>
            <a:endParaRPr lang="ru-RU" sz="1200" b="1" i="1" dirty="0"/>
          </a:p>
          <a:p>
            <a:pPr indent="-639763" algn="just" defTabSz="957263">
              <a:lnSpc>
                <a:spcPct val="150000"/>
              </a:lnSpc>
            </a:pPr>
            <a:r>
              <a:rPr lang="en-US" sz="1200" dirty="0" smtClean="0">
                <a:cs typeface="Arial" charset="0"/>
              </a:rPr>
              <a:t> </a:t>
            </a:r>
            <a:endParaRPr lang="ru-RU" sz="1200" dirty="0">
              <a:cs typeface="Arial" charset="0"/>
            </a:endParaRPr>
          </a:p>
        </p:txBody>
      </p:sp>
      <p:sp>
        <p:nvSpPr>
          <p:cNvPr id="11" name="Заголовок 1"/>
          <p:cNvSpPr txBox="1">
            <a:spLocks/>
          </p:cNvSpPr>
          <p:nvPr/>
        </p:nvSpPr>
        <p:spPr>
          <a:xfrm>
            <a:off x="428604" y="500063"/>
            <a:ext cx="4429146" cy="428625"/>
          </a:xfrm>
          <a:prstGeom prst="rect">
            <a:avLst/>
          </a:prstGeom>
        </p:spPr>
        <p:txBody>
          <a:bodyPr/>
          <a:lstStyle/>
          <a:p>
            <a:pPr>
              <a:defRPr/>
            </a:pPr>
            <a:r>
              <a:rPr lang="ru-RU" sz="1600" dirty="0" smtClean="0">
                <a:solidFill>
                  <a:schemeClr val="accent3">
                    <a:lumMod val="50000"/>
                  </a:schemeClr>
                </a:solidFill>
                <a:ea typeface="+mj-ea"/>
                <a:cs typeface="Arial" charset="0"/>
              </a:rPr>
              <a:t>Перспективы </a:t>
            </a:r>
            <a:r>
              <a:rPr lang="ru-RU" sz="1600" dirty="0">
                <a:solidFill>
                  <a:schemeClr val="accent3">
                    <a:lumMod val="50000"/>
                  </a:schemeClr>
                </a:solidFill>
                <a:ea typeface="+mj-ea"/>
                <a:cs typeface="Arial" charset="0"/>
              </a:rPr>
              <a:t>развития транспортной </a:t>
            </a:r>
          </a:p>
          <a:p>
            <a:pPr>
              <a:defRPr/>
            </a:pPr>
            <a:r>
              <a:rPr lang="ru-RU" sz="1600" dirty="0">
                <a:solidFill>
                  <a:schemeClr val="accent3">
                    <a:lumMod val="50000"/>
                  </a:schemeClr>
                </a:solidFill>
                <a:ea typeface="+mj-ea"/>
                <a:cs typeface="Arial" charset="0"/>
              </a:rPr>
              <a:t>сети</a:t>
            </a:r>
          </a:p>
        </p:txBody>
      </p:sp>
      <p:sp>
        <p:nvSpPr>
          <p:cNvPr id="12" name="Номер слайда 11"/>
          <p:cNvSpPr>
            <a:spLocks noGrp="1"/>
          </p:cNvSpPr>
          <p:nvPr>
            <p:ph type="sldNum" sz="quarter" idx="12"/>
          </p:nvPr>
        </p:nvSpPr>
        <p:spPr/>
        <p:txBody>
          <a:bodyPr/>
          <a:lstStyle/>
          <a:p>
            <a:pPr>
              <a:defRPr/>
            </a:pPr>
            <a:fld id="{C1BFD1E2-1302-4A80-A7B3-EFF4E1FC284A}" type="slidenum">
              <a:rPr lang="ru-RU" smtClean="0"/>
              <a:pPr>
                <a:defRPr/>
              </a:pPr>
              <a:t>44</a:t>
            </a:fld>
            <a:endParaRPr lang="ru-RU"/>
          </a:p>
        </p:txBody>
      </p:sp>
      <p:pic>
        <p:nvPicPr>
          <p:cNvPr id="30726" name="Picture 11"/>
          <p:cNvPicPr>
            <a:picLocks noChangeAspect="1" noChangeArrowheads="1"/>
          </p:cNvPicPr>
          <p:nvPr/>
        </p:nvPicPr>
        <p:blipFill>
          <a:blip r:embed="rId2" cstate="print"/>
          <a:srcRect/>
          <a:stretch>
            <a:fillRect/>
          </a:stretch>
        </p:blipFill>
        <p:spPr bwMode="auto">
          <a:xfrm>
            <a:off x="857232" y="5429256"/>
            <a:ext cx="5435618" cy="2897181"/>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0"/>
            <a:ext cx="6172200" cy="1524000"/>
          </a:xfrm>
        </p:spPr>
        <p:txBody>
          <a:bodyPr>
            <a:normAutofit/>
          </a:bodyPr>
          <a:lstStyle/>
          <a:p>
            <a:pPr algn="l">
              <a:defRPr/>
            </a:pPr>
            <a:r>
              <a:rPr lang="ru-RU" sz="1600" dirty="0" smtClean="0">
                <a:solidFill>
                  <a:schemeClr val="accent3">
                    <a:lumMod val="50000"/>
                  </a:schemeClr>
                </a:solidFill>
                <a:cs typeface="Arial" charset="0"/>
              </a:rPr>
              <a:t>Перспективы развития транспортной </a:t>
            </a:r>
            <a:br>
              <a:rPr lang="ru-RU" sz="1600" dirty="0" smtClean="0">
                <a:solidFill>
                  <a:schemeClr val="accent3">
                    <a:lumMod val="50000"/>
                  </a:schemeClr>
                </a:solidFill>
                <a:cs typeface="Arial" charset="0"/>
              </a:rPr>
            </a:br>
            <a:r>
              <a:rPr lang="ru-RU" sz="1600" dirty="0" smtClean="0">
                <a:solidFill>
                  <a:schemeClr val="accent3">
                    <a:lumMod val="50000"/>
                  </a:schemeClr>
                </a:solidFill>
                <a:cs typeface="Arial" charset="0"/>
              </a:rPr>
              <a:t>сети</a:t>
            </a:r>
            <a:endParaRPr lang="ru-RU" sz="1600" dirty="0">
              <a:solidFill>
                <a:schemeClr val="accent3">
                  <a:lumMod val="50000"/>
                </a:schemeClr>
              </a:solidFill>
              <a:cs typeface="Arial" charset="0"/>
            </a:endParaRPr>
          </a:p>
        </p:txBody>
      </p:sp>
      <p:pic>
        <p:nvPicPr>
          <p:cNvPr id="5122" name="Picture 2"/>
          <p:cNvPicPr>
            <a:picLocks noChangeAspect="1" noChangeArrowheads="1"/>
          </p:cNvPicPr>
          <p:nvPr/>
        </p:nvPicPr>
        <p:blipFill>
          <a:blip r:embed="rId2" cstate="print"/>
          <a:srcRect/>
          <a:stretch>
            <a:fillRect/>
          </a:stretch>
        </p:blipFill>
        <p:spPr bwMode="auto">
          <a:xfrm>
            <a:off x="642918" y="4929191"/>
            <a:ext cx="5643602" cy="3099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3" descr="ра.jpg"/>
          <p:cNvPicPr>
            <a:picLocks noChangeAspect="1"/>
          </p:cNvPicPr>
          <p:nvPr/>
        </p:nvPicPr>
        <p:blipFill>
          <a:blip r:embed="rId3" cstate="print"/>
          <a:srcRect/>
          <a:stretch>
            <a:fillRect/>
          </a:stretch>
        </p:blipFill>
        <p:spPr bwMode="auto">
          <a:xfrm>
            <a:off x="642918" y="1540252"/>
            <a:ext cx="5643602" cy="301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Номер слайда 6"/>
          <p:cNvSpPr>
            <a:spLocks noGrp="1"/>
          </p:cNvSpPr>
          <p:nvPr>
            <p:ph type="sldNum" sz="quarter" idx="12"/>
          </p:nvPr>
        </p:nvSpPr>
        <p:spPr/>
        <p:txBody>
          <a:bodyPr/>
          <a:lstStyle/>
          <a:p>
            <a:fld id="{73C111CA-5F9D-4A16-AC81-992D7480F4EC}" type="slidenum">
              <a:rPr lang="ru-RU" smtClean="0"/>
              <a:pPr/>
              <a:t>45</a:t>
            </a:fld>
            <a:endParaRPr lang="ru-RU"/>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756318FF-F680-479B-992C-7D175BDC1B87}" type="slidenum">
              <a:rPr lang="ru-RU" smtClean="0"/>
              <a:pPr>
                <a:defRPr/>
              </a:pPr>
              <a:t>46</a:t>
            </a:fld>
            <a:endParaRPr lang="ru-RU"/>
          </a:p>
        </p:txBody>
      </p:sp>
      <p:sp>
        <p:nvSpPr>
          <p:cNvPr id="4" name="Прямоугольник 3"/>
          <p:cNvSpPr/>
          <p:nvPr/>
        </p:nvSpPr>
        <p:spPr>
          <a:xfrm>
            <a:off x="428604" y="714348"/>
            <a:ext cx="3429000" cy="338554"/>
          </a:xfrm>
          <a:prstGeom prst="rect">
            <a:avLst/>
          </a:prstGeom>
        </p:spPr>
        <p:txBody>
          <a:bodyPr wrap="square">
            <a:spAutoFit/>
          </a:bodyPr>
          <a:lstStyle/>
          <a:p>
            <a:pPr>
              <a:defRPr/>
            </a:pPr>
            <a:r>
              <a:rPr lang="ru-RU" sz="1600" dirty="0" smtClean="0">
                <a:solidFill>
                  <a:schemeClr val="accent3">
                    <a:lumMod val="50000"/>
                  </a:schemeClr>
                </a:solidFill>
                <a:latin typeface="+mj-lt"/>
                <a:cs typeface="Arial" charset="0"/>
              </a:rPr>
              <a:t>Схема </a:t>
            </a:r>
            <a:r>
              <a:rPr lang="ru-RU" sz="1600" dirty="0">
                <a:solidFill>
                  <a:schemeClr val="accent3">
                    <a:lumMod val="50000"/>
                  </a:schemeClr>
                </a:solidFill>
                <a:latin typeface="+mj-lt"/>
                <a:cs typeface="Arial" charset="0"/>
              </a:rPr>
              <a:t>транспортных потоков</a:t>
            </a:r>
            <a:endParaRPr lang="ru-RU" sz="1600" dirty="0">
              <a:solidFill>
                <a:schemeClr val="accent3">
                  <a:lumMod val="50000"/>
                </a:schemeClr>
              </a:solidFill>
              <a:latin typeface="+mj-lt"/>
            </a:endParaRPr>
          </a:p>
        </p:txBody>
      </p:sp>
      <p:pic>
        <p:nvPicPr>
          <p:cNvPr id="32772" name="Picture 2"/>
          <p:cNvPicPr>
            <a:picLocks noChangeAspect="1" noChangeArrowheads="1"/>
          </p:cNvPicPr>
          <p:nvPr/>
        </p:nvPicPr>
        <p:blipFill>
          <a:blip r:embed="rId2" cstate="print"/>
          <a:srcRect/>
          <a:stretch>
            <a:fillRect/>
          </a:stretch>
        </p:blipFill>
        <p:spPr bwMode="auto">
          <a:xfrm>
            <a:off x="22502813" y="-7643813"/>
            <a:ext cx="19153187" cy="2857500"/>
          </a:xfrm>
          <a:prstGeom prst="rect">
            <a:avLst/>
          </a:prstGeom>
          <a:noFill/>
          <a:ln w="9525">
            <a:noFill/>
            <a:miter lim="800000"/>
            <a:headEnd/>
            <a:tailEnd/>
          </a:ln>
        </p:spPr>
      </p:pic>
      <p:pic>
        <p:nvPicPr>
          <p:cNvPr id="32773" name="Рисунок 2" descr="развязка (Large).jpg"/>
          <p:cNvPicPr>
            <a:picLocks noChangeAspect="1"/>
          </p:cNvPicPr>
          <p:nvPr/>
        </p:nvPicPr>
        <p:blipFill>
          <a:blip r:embed="rId3" cstate="print"/>
          <a:srcRect b="5785"/>
          <a:stretch>
            <a:fillRect/>
          </a:stretch>
        </p:blipFill>
        <p:spPr bwMode="auto">
          <a:xfrm>
            <a:off x="428625" y="2928938"/>
            <a:ext cx="6000750" cy="3214687"/>
          </a:xfrm>
          <a:prstGeom prst="rect">
            <a:avLst/>
          </a:prstGeom>
          <a:noFill/>
          <a:ln w="9525">
            <a:noFill/>
            <a:miter lim="800000"/>
            <a:headEnd/>
            <a:tailEnd/>
          </a:ln>
        </p:spPr>
      </p:pic>
      <p:pic>
        <p:nvPicPr>
          <p:cNvPr id="32774" name="Picture 3"/>
          <p:cNvPicPr>
            <a:picLocks noChangeAspect="1" noChangeArrowheads="1"/>
          </p:cNvPicPr>
          <p:nvPr/>
        </p:nvPicPr>
        <p:blipFill>
          <a:blip r:embed="rId4" cstate="print"/>
          <a:srcRect t="10510" r="15517" b="23796"/>
          <a:stretch>
            <a:fillRect/>
          </a:stretch>
        </p:blipFill>
        <p:spPr bwMode="auto">
          <a:xfrm>
            <a:off x="285728" y="1214414"/>
            <a:ext cx="3500438" cy="1785938"/>
          </a:xfrm>
          <a:prstGeom prst="rect">
            <a:avLst/>
          </a:prstGeom>
          <a:noFill/>
          <a:ln w="9525">
            <a:noFill/>
            <a:miter lim="800000"/>
            <a:headEnd/>
            <a:tailEnd/>
          </a:ln>
        </p:spPr>
      </p:pic>
      <p:pic>
        <p:nvPicPr>
          <p:cNvPr id="32775" name="Picture 4"/>
          <p:cNvPicPr>
            <a:picLocks noChangeAspect="1" noChangeArrowheads="1"/>
          </p:cNvPicPr>
          <p:nvPr/>
        </p:nvPicPr>
        <p:blipFill>
          <a:blip r:embed="rId5" cstate="print"/>
          <a:srcRect t="20454" b="6818"/>
          <a:stretch>
            <a:fillRect/>
          </a:stretch>
        </p:blipFill>
        <p:spPr bwMode="auto">
          <a:xfrm>
            <a:off x="428625" y="6143625"/>
            <a:ext cx="3392488" cy="2286000"/>
          </a:xfrm>
          <a:prstGeom prst="rect">
            <a:avLst/>
          </a:prstGeom>
          <a:noFill/>
          <a:ln w="9525">
            <a:noFill/>
            <a:miter lim="800000"/>
            <a:headEnd/>
            <a:tailEnd/>
          </a:ln>
        </p:spPr>
      </p:pic>
      <p:sp>
        <p:nvSpPr>
          <p:cNvPr id="32776" name="Прямоугольник 7"/>
          <p:cNvSpPr>
            <a:spLocks noChangeArrowheads="1"/>
          </p:cNvSpPr>
          <p:nvPr/>
        </p:nvSpPr>
        <p:spPr bwMode="auto">
          <a:xfrm>
            <a:off x="4643438" y="2000250"/>
            <a:ext cx="1471172" cy="5262979"/>
          </a:xfrm>
          <a:prstGeom prst="rect">
            <a:avLst/>
          </a:prstGeom>
          <a:noFill/>
          <a:ln w="9525">
            <a:noFill/>
            <a:miter lim="800000"/>
            <a:headEnd/>
            <a:tailEnd/>
          </a:ln>
        </p:spPr>
        <p:txBody>
          <a:bodyPr wrap="none">
            <a:spAutoFit/>
          </a:bodyPr>
          <a:lstStyle/>
          <a:p>
            <a:r>
              <a:rPr lang="ru-RU" sz="1200" dirty="0">
                <a:solidFill>
                  <a:schemeClr val="accent3">
                    <a:lumMod val="50000"/>
                  </a:schemeClr>
                </a:solidFill>
              </a:rPr>
              <a:t>Пешеходная зона</a:t>
            </a: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r>
              <a:rPr lang="ru-RU" sz="1200" dirty="0">
                <a:solidFill>
                  <a:schemeClr val="accent3">
                    <a:lumMod val="50000"/>
                  </a:schemeClr>
                </a:solidFill>
              </a:rPr>
              <a:t>Общая схема</a:t>
            </a: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endParaRPr lang="ru-RU" sz="1200" dirty="0">
              <a:solidFill>
                <a:schemeClr val="accent3">
                  <a:lumMod val="50000"/>
                </a:schemeClr>
              </a:solidFill>
            </a:endParaRPr>
          </a:p>
          <a:p>
            <a:r>
              <a:rPr lang="ru-RU" sz="1200" dirty="0">
                <a:solidFill>
                  <a:schemeClr val="accent3">
                    <a:lumMod val="50000"/>
                  </a:schemeClr>
                </a:solidFill>
              </a:rPr>
              <a:t>Грузовой транспорт</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571472"/>
            <a:ext cx="6172200" cy="1318712"/>
          </a:xfrm>
        </p:spPr>
        <p:txBody>
          <a:bodyPr>
            <a:normAutofit/>
          </a:bodyPr>
          <a:lstStyle/>
          <a:p>
            <a:pPr algn="l"/>
            <a:r>
              <a:rPr lang="ru-RU" sz="1600" dirty="0" smtClean="0">
                <a:solidFill>
                  <a:schemeClr val="accent3">
                    <a:lumMod val="50000"/>
                  </a:schemeClr>
                </a:solidFill>
                <a:latin typeface="+mn-lt"/>
                <a:cs typeface="Arial" pitchFamily="34" charset="0"/>
              </a:rPr>
              <a:t>Структура компаний проекта «Уткина Заводь»</a:t>
            </a:r>
            <a:r>
              <a:rPr lang="ru-RU" dirty="0" smtClean="0">
                <a:latin typeface="Arial" pitchFamily="34" charset="0"/>
                <a:cs typeface="Arial" pitchFamily="34" charset="0"/>
              </a:rPr>
              <a:t/>
            </a:r>
            <a:br>
              <a:rPr lang="ru-RU" dirty="0" smtClean="0">
                <a:latin typeface="Arial" pitchFamily="34" charset="0"/>
                <a:cs typeface="Arial" pitchFamily="34" charset="0"/>
              </a:rPr>
            </a:br>
            <a:endParaRPr lang="ru-RU" dirty="0"/>
          </a:p>
        </p:txBody>
      </p:sp>
      <p:grpSp>
        <p:nvGrpSpPr>
          <p:cNvPr id="3" name="Group 4"/>
          <p:cNvGrpSpPr>
            <a:grpSpLocks/>
          </p:cNvGrpSpPr>
          <p:nvPr/>
        </p:nvGrpSpPr>
        <p:grpSpPr bwMode="auto">
          <a:xfrm>
            <a:off x="571480" y="3286116"/>
            <a:ext cx="5786478" cy="3750382"/>
            <a:chOff x="1542" y="1616"/>
            <a:chExt cx="9014" cy="4371"/>
          </a:xfrm>
        </p:grpSpPr>
        <p:sp>
          <p:nvSpPr>
            <p:cNvPr id="32" name="AutoShape 5"/>
            <p:cNvSpPr>
              <a:spLocks noChangeArrowheads="1"/>
            </p:cNvSpPr>
            <p:nvPr/>
          </p:nvSpPr>
          <p:spPr bwMode="auto">
            <a:xfrm>
              <a:off x="1542" y="1616"/>
              <a:ext cx="2352" cy="999"/>
            </a:xfrm>
            <a:prstGeom prst="flowChartAlternateProcess">
              <a:avLst/>
            </a:prstGeom>
            <a:solidFill>
              <a:schemeClr val="accent3">
                <a:lumMod val="40000"/>
                <a:lumOff val="60000"/>
              </a:schemeClr>
            </a:solidFill>
            <a:ln w="9525">
              <a:solidFill>
                <a:srgbClr val="243F60"/>
              </a:solidFill>
              <a:miter lim="800000"/>
              <a:headEnd/>
              <a:tailEnd/>
            </a:ln>
          </p:spPr>
          <p:txBody>
            <a:bodyPr lIns="0" tIns="0" rIns="0" bIns="0" anchor="ctr" anchorCtr="1"/>
            <a:lstStyle/>
            <a:p>
              <a:pPr algn="ctr"/>
              <a:endParaRPr lang="en-US" sz="1100" b="1" dirty="0" smtClean="0">
                <a:latin typeface="Calibri" pitchFamily="34" charset="0"/>
              </a:endParaRPr>
            </a:p>
            <a:p>
              <a:pPr algn="ctr"/>
              <a:endParaRPr lang="ru-RU" sz="1100" b="1" dirty="0" smtClean="0">
                <a:latin typeface="Calibri" pitchFamily="34" charset="0"/>
              </a:endParaRPr>
            </a:p>
            <a:p>
              <a:pPr algn="ctr"/>
              <a:endParaRPr lang="ru-RU" sz="1100" b="1" dirty="0" smtClean="0">
                <a:latin typeface="Calibri" pitchFamily="34" charset="0"/>
              </a:endParaRPr>
            </a:p>
            <a:p>
              <a:pPr algn="ctr"/>
              <a:endParaRPr lang="ru-RU" sz="1100" b="1" dirty="0" smtClean="0">
                <a:latin typeface="Calibri" pitchFamily="34" charset="0"/>
              </a:endParaRPr>
            </a:p>
            <a:p>
              <a:pPr algn="ctr"/>
              <a:r>
                <a:rPr lang="ru-RU" sz="1100" b="1" dirty="0" smtClean="0">
                  <a:latin typeface="Calibri" pitchFamily="34" charset="0"/>
                </a:rPr>
                <a:t>ООО «</a:t>
              </a:r>
              <a:r>
                <a:rPr lang="ru-RU" sz="1100" b="1" dirty="0" err="1" smtClean="0">
                  <a:latin typeface="Calibri" pitchFamily="34" charset="0"/>
                </a:rPr>
                <a:t>ЭстейтКомпани</a:t>
              </a:r>
              <a:r>
                <a:rPr lang="ru-RU" sz="1200" b="1" dirty="0" smtClean="0">
                  <a:latin typeface="Calibri" pitchFamily="34" charset="0"/>
                </a:rPr>
                <a:t>»</a:t>
              </a:r>
              <a:endParaRPr lang="en-US" sz="1100" b="1" dirty="0" smtClean="0">
                <a:latin typeface="Calibri" pitchFamily="34" charset="0"/>
              </a:endParaRPr>
            </a:p>
            <a:p>
              <a:pPr algn="ctr"/>
              <a:endParaRPr lang="ru-RU" sz="1100" b="1" dirty="0" smtClean="0">
                <a:latin typeface="Calibri" pitchFamily="34" charset="0"/>
              </a:endParaRPr>
            </a:p>
            <a:p>
              <a:pPr algn="ctr">
                <a:spcAft>
                  <a:spcPts val="1000"/>
                </a:spcAft>
              </a:pPr>
              <a:endParaRPr lang="ru-RU" sz="1100" b="1" dirty="0">
                <a:latin typeface="Calibri" pitchFamily="34" charset="0"/>
              </a:endParaRPr>
            </a:p>
            <a:p>
              <a:endParaRPr lang="ru-RU" dirty="0"/>
            </a:p>
          </p:txBody>
        </p:sp>
        <p:sp>
          <p:nvSpPr>
            <p:cNvPr id="33" name="AutoShape 6"/>
            <p:cNvSpPr>
              <a:spLocks noChangeArrowheads="1"/>
            </p:cNvSpPr>
            <p:nvPr/>
          </p:nvSpPr>
          <p:spPr bwMode="auto">
            <a:xfrm>
              <a:off x="4884" y="1616"/>
              <a:ext cx="2268" cy="999"/>
            </a:xfrm>
            <a:prstGeom prst="flowChartAlternateProcess">
              <a:avLst/>
            </a:prstGeom>
            <a:solidFill>
              <a:schemeClr val="accent3">
                <a:lumMod val="40000"/>
                <a:lumOff val="60000"/>
              </a:schemeClr>
            </a:solidFill>
            <a:ln w="9525">
              <a:solidFill>
                <a:srgbClr val="243F60"/>
              </a:solidFill>
              <a:miter lim="800000"/>
              <a:headEnd/>
              <a:tailEnd/>
            </a:ln>
          </p:spPr>
          <p:txBody>
            <a:bodyPr lIns="0" tIns="0" rIns="0" bIns="0"/>
            <a:lstStyle/>
            <a:p>
              <a:pPr algn="ctr"/>
              <a:endParaRPr lang="ru-RU" sz="1200" b="1" dirty="0" smtClean="0">
                <a:latin typeface="Calibri" pitchFamily="34" charset="0"/>
              </a:endParaRPr>
            </a:p>
            <a:p>
              <a:pPr algn="ctr"/>
              <a:r>
                <a:rPr lang="ru-RU" sz="1200" b="1" dirty="0" smtClean="0">
                  <a:latin typeface="Calibri" pitchFamily="34" charset="0"/>
                </a:rPr>
                <a:t>ООО «Земельные технологии»</a:t>
              </a:r>
            </a:p>
            <a:p>
              <a:endParaRPr lang="ru-RU" dirty="0"/>
            </a:p>
          </p:txBody>
        </p:sp>
        <p:sp>
          <p:nvSpPr>
            <p:cNvPr id="34" name="AutoShape 7"/>
            <p:cNvSpPr>
              <a:spLocks noChangeArrowheads="1"/>
            </p:cNvSpPr>
            <p:nvPr/>
          </p:nvSpPr>
          <p:spPr bwMode="auto">
            <a:xfrm>
              <a:off x="8350" y="1616"/>
              <a:ext cx="2206" cy="999"/>
            </a:xfrm>
            <a:prstGeom prst="flowChartAlternateProcess">
              <a:avLst/>
            </a:prstGeom>
            <a:solidFill>
              <a:schemeClr val="accent3">
                <a:lumMod val="40000"/>
                <a:lumOff val="60000"/>
              </a:schemeClr>
            </a:solidFill>
            <a:ln w="9525">
              <a:solidFill>
                <a:srgbClr val="243F60"/>
              </a:solidFill>
              <a:miter lim="800000"/>
              <a:headEnd/>
              <a:tailEnd/>
            </a:ln>
          </p:spPr>
          <p:txBody>
            <a:bodyPr lIns="0" tIns="0" rIns="0" bIns="0"/>
            <a:lstStyle/>
            <a:p>
              <a:pPr algn="ctr"/>
              <a:endParaRPr lang="en-US" sz="1200" b="1" dirty="0" smtClean="0">
                <a:latin typeface="Calibri" pitchFamily="34" charset="0"/>
              </a:endParaRPr>
            </a:p>
            <a:p>
              <a:pPr algn="ctr"/>
              <a:r>
                <a:rPr lang="ru-RU" sz="1200" b="1" dirty="0" smtClean="0">
                  <a:latin typeface="Calibri" pitchFamily="34" charset="0"/>
                </a:rPr>
                <a:t>ООО «Балтика </a:t>
              </a:r>
              <a:r>
                <a:rPr lang="ru-RU" sz="1200" b="1" dirty="0" err="1" smtClean="0">
                  <a:latin typeface="Calibri" pitchFamily="34" charset="0"/>
                </a:rPr>
                <a:t>Инвест</a:t>
              </a:r>
              <a:r>
                <a:rPr lang="ru-RU" sz="1200" b="1" dirty="0" smtClean="0">
                  <a:latin typeface="Calibri" pitchFamily="34" charset="0"/>
                </a:rPr>
                <a:t>»</a:t>
              </a:r>
              <a:r>
                <a:rPr lang="en-US" sz="1200" b="1" dirty="0" smtClean="0">
                  <a:latin typeface="Calibri" pitchFamily="34" charset="0"/>
                </a:rPr>
                <a:t>, </a:t>
              </a:r>
              <a:endParaRPr lang="ru-RU" sz="1200" b="1" dirty="0" smtClean="0">
                <a:latin typeface="Calibri" pitchFamily="34" charset="0"/>
              </a:endParaRPr>
            </a:p>
            <a:p>
              <a:pPr algn="ctr">
                <a:spcAft>
                  <a:spcPts val="1000"/>
                </a:spcAft>
              </a:pPr>
              <a:endParaRPr lang="ru-RU" sz="1100" b="1" dirty="0">
                <a:latin typeface="Calibri" pitchFamily="34" charset="0"/>
              </a:endParaRPr>
            </a:p>
            <a:p>
              <a:endParaRPr lang="ru-RU" dirty="0"/>
            </a:p>
          </p:txBody>
        </p:sp>
        <p:cxnSp>
          <p:nvCxnSpPr>
            <p:cNvPr id="35" name="AutoShape 8"/>
            <p:cNvCxnSpPr>
              <a:cxnSpLocks noChangeShapeType="1"/>
            </p:cNvCxnSpPr>
            <p:nvPr/>
          </p:nvCxnSpPr>
          <p:spPr bwMode="auto">
            <a:xfrm rot="16200000" flipH="1">
              <a:off x="2603" y="2420"/>
              <a:ext cx="2082" cy="2473"/>
            </a:xfrm>
            <a:prstGeom prst="straightConnector1">
              <a:avLst/>
            </a:prstGeom>
            <a:noFill/>
            <a:ln w="9525">
              <a:solidFill>
                <a:srgbClr val="000000"/>
              </a:solidFill>
              <a:round/>
              <a:headEnd/>
              <a:tailEnd type="triangle" w="med" len="med"/>
            </a:ln>
          </p:spPr>
        </p:cxnSp>
        <p:cxnSp>
          <p:nvCxnSpPr>
            <p:cNvPr id="38" name="AutoShape 9"/>
            <p:cNvCxnSpPr>
              <a:cxnSpLocks noChangeShapeType="1"/>
              <a:stCxn id="33" idx="2"/>
            </p:cNvCxnSpPr>
            <p:nvPr/>
          </p:nvCxnSpPr>
          <p:spPr bwMode="auto">
            <a:xfrm rot="16200000" flipH="1">
              <a:off x="5010" y="3623"/>
              <a:ext cx="2022" cy="6"/>
            </a:xfrm>
            <a:prstGeom prst="straightConnector1">
              <a:avLst/>
            </a:prstGeom>
            <a:noFill/>
            <a:ln w="9525">
              <a:solidFill>
                <a:srgbClr val="000000"/>
              </a:solidFill>
              <a:round/>
              <a:headEnd/>
              <a:tailEnd type="triangle" w="med" len="med"/>
            </a:ln>
          </p:spPr>
        </p:cxnSp>
        <p:cxnSp>
          <p:nvCxnSpPr>
            <p:cNvPr id="39" name="AutoShape 10"/>
            <p:cNvCxnSpPr>
              <a:cxnSpLocks noChangeShapeType="1"/>
            </p:cNvCxnSpPr>
            <p:nvPr/>
          </p:nvCxnSpPr>
          <p:spPr bwMode="auto">
            <a:xfrm rot="5400000">
              <a:off x="7290" y="2320"/>
              <a:ext cx="2081" cy="2671"/>
            </a:xfrm>
            <a:prstGeom prst="straightConnector1">
              <a:avLst/>
            </a:prstGeom>
            <a:noFill/>
            <a:ln w="9525">
              <a:solidFill>
                <a:srgbClr val="000000"/>
              </a:solidFill>
              <a:round/>
              <a:headEnd/>
              <a:tailEnd type="triangle" w="med" len="med"/>
            </a:ln>
          </p:spPr>
        </p:cxnSp>
        <p:sp>
          <p:nvSpPr>
            <p:cNvPr id="40" name="Oval 11"/>
            <p:cNvSpPr>
              <a:spLocks noChangeArrowheads="1"/>
            </p:cNvSpPr>
            <p:nvPr/>
          </p:nvSpPr>
          <p:spPr bwMode="auto">
            <a:xfrm>
              <a:off x="1876" y="2615"/>
              <a:ext cx="1781" cy="916"/>
            </a:xfrm>
            <a:prstGeom prst="ellipse">
              <a:avLst/>
            </a:prstGeom>
            <a:solidFill>
              <a:srgbClr val="FFFFCC"/>
            </a:solidFill>
            <a:ln w="9525">
              <a:solidFill>
                <a:srgbClr val="4E6128"/>
              </a:solidFill>
              <a:round/>
              <a:headEnd/>
              <a:tailEnd/>
            </a:ln>
          </p:spPr>
          <p:txBody>
            <a:bodyPr lIns="0" tIns="0" rIns="0" bIns="0"/>
            <a:lstStyle/>
            <a:p>
              <a:pPr algn="ctr"/>
              <a:r>
                <a:rPr lang="en-US" sz="1100" b="1" dirty="0" smtClean="0">
                  <a:latin typeface="Calibri" pitchFamily="34" charset="0"/>
                </a:rPr>
                <a:t>S=7,88</a:t>
              </a:r>
              <a:r>
                <a:rPr lang="ru-RU" sz="1100" b="1" dirty="0" smtClean="0">
                  <a:latin typeface="Calibri" pitchFamily="34" charset="0"/>
                </a:rPr>
                <a:t>га</a:t>
              </a:r>
            </a:p>
            <a:p>
              <a:pPr algn="ctr"/>
              <a:r>
                <a:rPr lang="ru-RU" sz="1100" dirty="0" smtClean="0">
                  <a:latin typeface="Calibri" pitchFamily="34" charset="0"/>
                </a:rPr>
                <a:t>   </a:t>
              </a:r>
              <a:r>
                <a:rPr lang="en-US" sz="1100" dirty="0" smtClean="0">
                  <a:latin typeface="Calibri" pitchFamily="34" charset="0"/>
                </a:rPr>
                <a:t>S=58,23 </a:t>
              </a:r>
              <a:r>
                <a:rPr lang="ru-RU" sz="1100" dirty="0" smtClean="0">
                  <a:latin typeface="Calibri" pitchFamily="34" charset="0"/>
                </a:rPr>
                <a:t>га</a:t>
              </a:r>
            </a:p>
            <a:p>
              <a:pPr algn="ctr">
                <a:spcAft>
                  <a:spcPts val="1000"/>
                </a:spcAft>
              </a:pPr>
              <a:r>
                <a:rPr lang="en-US" sz="1100" dirty="0" smtClean="0">
                  <a:latin typeface="Calibri" pitchFamily="34" charset="0"/>
                </a:rPr>
                <a:t>S=</a:t>
              </a:r>
              <a:r>
                <a:rPr lang="ru-RU" sz="1100" dirty="0" smtClean="0">
                  <a:latin typeface="Calibri" pitchFamily="34" charset="0"/>
                </a:rPr>
                <a:t>0,7га</a:t>
              </a:r>
            </a:p>
            <a:p>
              <a:pPr algn="ctr">
                <a:spcAft>
                  <a:spcPts val="1000"/>
                </a:spcAft>
              </a:pPr>
              <a:endParaRPr lang="ru-RU" dirty="0"/>
            </a:p>
          </p:txBody>
        </p:sp>
        <p:sp>
          <p:nvSpPr>
            <p:cNvPr id="41" name="Oval 12"/>
            <p:cNvSpPr>
              <a:spLocks noChangeArrowheads="1"/>
            </p:cNvSpPr>
            <p:nvPr/>
          </p:nvSpPr>
          <p:spPr bwMode="auto">
            <a:xfrm>
              <a:off x="5214" y="2615"/>
              <a:ext cx="1781" cy="916"/>
            </a:xfrm>
            <a:prstGeom prst="ellipse">
              <a:avLst/>
            </a:prstGeom>
            <a:solidFill>
              <a:srgbClr val="FFFFCC"/>
            </a:solidFill>
            <a:ln w="9525">
              <a:solidFill>
                <a:srgbClr val="4E6128"/>
              </a:solidFill>
              <a:round/>
              <a:headEnd/>
              <a:tailEnd/>
            </a:ln>
          </p:spPr>
          <p:txBody>
            <a:bodyPr lIns="0" tIns="0" rIns="0" bIns="0" anchor="ctr" anchorCtr="1"/>
            <a:lstStyle/>
            <a:p>
              <a:pPr algn="ctr">
                <a:spcAft>
                  <a:spcPts val="1000"/>
                </a:spcAft>
              </a:pPr>
              <a:r>
                <a:rPr lang="en-US" sz="1100" dirty="0" smtClean="0">
                  <a:latin typeface="Calibri" pitchFamily="34" charset="0"/>
                </a:rPr>
                <a:t>S </a:t>
              </a:r>
              <a:r>
                <a:rPr lang="en-US" sz="1100" dirty="0">
                  <a:latin typeface="Calibri" pitchFamily="34" charset="0"/>
                </a:rPr>
                <a:t>= </a:t>
              </a:r>
              <a:r>
                <a:rPr lang="ru-RU" sz="1100" dirty="0">
                  <a:latin typeface="Calibri" pitchFamily="34" charset="0"/>
                </a:rPr>
                <a:t>98,37га</a:t>
              </a:r>
              <a:endParaRPr lang="ru-RU" dirty="0"/>
            </a:p>
          </p:txBody>
        </p:sp>
        <p:sp>
          <p:nvSpPr>
            <p:cNvPr id="42" name="Oval 13"/>
            <p:cNvSpPr>
              <a:spLocks noChangeArrowheads="1"/>
            </p:cNvSpPr>
            <p:nvPr/>
          </p:nvSpPr>
          <p:spPr bwMode="auto">
            <a:xfrm>
              <a:off x="8664" y="2615"/>
              <a:ext cx="1781" cy="916"/>
            </a:xfrm>
            <a:prstGeom prst="ellipse">
              <a:avLst/>
            </a:prstGeom>
            <a:solidFill>
              <a:srgbClr val="FFFFCC"/>
            </a:solidFill>
            <a:ln w="9525">
              <a:solidFill>
                <a:srgbClr val="4E6128"/>
              </a:solidFill>
              <a:round/>
              <a:headEnd/>
              <a:tailEnd/>
            </a:ln>
          </p:spPr>
          <p:txBody>
            <a:bodyPr lIns="0" tIns="0" rIns="0" bIns="0" anchor="ctr" anchorCtr="1"/>
            <a:lstStyle/>
            <a:p>
              <a:pPr algn="ctr">
                <a:spcAft>
                  <a:spcPts val="1000"/>
                </a:spcAft>
              </a:pPr>
              <a:r>
                <a:rPr lang="en-US" sz="1100" dirty="0" smtClean="0">
                  <a:latin typeface="Calibri" pitchFamily="34" charset="0"/>
                </a:rPr>
                <a:t>S </a:t>
              </a:r>
              <a:r>
                <a:rPr lang="en-US" sz="1100" dirty="0">
                  <a:latin typeface="Calibri" pitchFamily="34" charset="0"/>
                </a:rPr>
                <a:t>= </a:t>
              </a:r>
              <a:r>
                <a:rPr lang="ru-RU" sz="1100" dirty="0">
                  <a:latin typeface="Calibri" pitchFamily="34" charset="0"/>
                </a:rPr>
                <a:t>4,04га</a:t>
              </a:r>
              <a:endParaRPr lang="ru-RU" dirty="0"/>
            </a:p>
          </p:txBody>
        </p:sp>
        <p:sp>
          <p:nvSpPr>
            <p:cNvPr id="43" name="AutoShape 14"/>
            <p:cNvSpPr>
              <a:spLocks noChangeArrowheads="1"/>
            </p:cNvSpPr>
            <p:nvPr/>
          </p:nvSpPr>
          <p:spPr bwMode="auto">
            <a:xfrm>
              <a:off x="4769" y="4613"/>
              <a:ext cx="2402" cy="1374"/>
            </a:xfrm>
            <a:prstGeom prst="flowChartAlternateProcess">
              <a:avLst/>
            </a:prstGeom>
            <a:solidFill>
              <a:schemeClr val="accent3">
                <a:lumMod val="20000"/>
                <a:lumOff val="80000"/>
              </a:schemeClr>
            </a:solidFill>
            <a:ln w="9525">
              <a:solidFill>
                <a:srgbClr val="243F60"/>
              </a:solidFill>
              <a:miter lim="800000"/>
              <a:headEnd/>
              <a:tailEnd/>
            </a:ln>
          </p:spPr>
          <p:txBody>
            <a:bodyPr lIns="0" tIns="0" rIns="0" bIns="0"/>
            <a:lstStyle/>
            <a:p>
              <a:pPr algn="ctr"/>
              <a:endParaRPr lang="en-US" sz="1200" b="1" dirty="0" smtClean="0">
                <a:latin typeface="Calibri" pitchFamily="34" charset="0"/>
              </a:endParaRPr>
            </a:p>
            <a:p>
              <a:pPr algn="ctr"/>
              <a:r>
                <a:rPr lang="ru-RU" sz="1200" b="1" dirty="0" smtClean="0">
                  <a:latin typeface="Calibri" pitchFamily="34" charset="0"/>
                </a:rPr>
                <a:t>ООО «Управляющая компания «Уткина заводь девелопмент»</a:t>
              </a:r>
              <a:endParaRPr lang="ru-RU" sz="1200" b="1" dirty="0">
                <a:latin typeface="Calibri" pitchFamily="34" charset="0"/>
              </a:endParaRPr>
            </a:p>
            <a:p>
              <a:pPr algn="ctr">
                <a:spcAft>
                  <a:spcPts val="1000"/>
                </a:spcAft>
              </a:pPr>
              <a:r>
                <a:rPr lang="ru-RU" sz="900" dirty="0">
                  <a:latin typeface="Calibri" pitchFamily="34" charset="0"/>
                </a:rPr>
                <a:t> </a:t>
              </a:r>
            </a:p>
            <a:p>
              <a:endParaRPr lang="ru-RU" dirty="0"/>
            </a:p>
          </p:txBody>
        </p:sp>
      </p:grpSp>
      <p:sp>
        <p:nvSpPr>
          <p:cNvPr id="15" name="Прямоугольник 14"/>
          <p:cNvSpPr/>
          <p:nvPr/>
        </p:nvSpPr>
        <p:spPr>
          <a:xfrm>
            <a:off x="428605" y="1428728"/>
            <a:ext cx="5929354" cy="1754326"/>
          </a:xfrm>
          <a:prstGeom prst="rect">
            <a:avLst/>
          </a:prstGeom>
        </p:spPr>
        <p:txBody>
          <a:bodyPr wrap="square">
            <a:spAutoFit/>
          </a:bodyPr>
          <a:lstStyle/>
          <a:p>
            <a:pPr indent="324000" algn="just">
              <a:lnSpc>
                <a:spcPct val="150000"/>
              </a:lnSpc>
            </a:pPr>
            <a:r>
              <a:rPr lang="ru-RU" sz="1200" dirty="0" smtClean="0">
                <a:cs typeface="Arial" pitchFamily="34" charset="0"/>
              </a:rPr>
              <a:t>В апреле 2007 года была создана «Управляющая компания «Уткина заводь девелопмент» как единый  стратегический орган управления проектом. Целью Управляющей компании является эффективное и профессиональное управление проектными территориями в соответствии с традициями градостроения Санкт-Петербурга и Ленинградской</a:t>
            </a:r>
            <a:r>
              <a:rPr lang="en-US" sz="1200" dirty="0" smtClean="0">
                <a:cs typeface="Arial" pitchFamily="34" charset="0"/>
              </a:rPr>
              <a:t> </a:t>
            </a:r>
            <a:r>
              <a:rPr lang="ru-RU" sz="1200" dirty="0" smtClean="0">
                <a:cs typeface="Arial" pitchFamily="34" charset="0"/>
              </a:rPr>
              <a:t>области с учетом максимальной инвестиционной привлекательности.</a:t>
            </a:r>
            <a:endParaRPr lang="en-US" sz="1200" dirty="0" smtClean="0">
              <a:cs typeface="Arial" pitchFamily="34" charset="0"/>
            </a:endParaRPr>
          </a:p>
        </p:txBody>
      </p:sp>
      <p:sp>
        <p:nvSpPr>
          <p:cNvPr id="16" name="Прямоугольник 15"/>
          <p:cNvSpPr/>
          <p:nvPr/>
        </p:nvSpPr>
        <p:spPr>
          <a:xfrm>
            <a:off x="428604" y="7286644"/>
            <a:ext cx="6000792" cy="1171731"/>
          </a:xfrm>
          <a:prstGeom prst="rect">
            <a:avLst/>
          </a:prstGeom>
        </p:spPr>
        <p:txBody>
          <a:bodyPr wrap="square">
            <a:spAutoFit/>
          </a:bodyPr>
          <a:lstStyle/>
          <a:p>
            <a:pPr algn="just">
              <a:lnSpc>
                <a:spcPct val="150000"/>
              </a:lnSpc>
            </a:pPr>
            <a:r>
              <a:rPr lang="ru-RU" sz="1200" dirty="0" smtClean="0">
                <a:cs typeface="Arial" pitchFamily="34" charset="0"/>
              </a:rPr>
              <a:t>Наши компетенции: маркетинговый анализ местности, концептуальные и архитектурные решения, развитие дорожной сети, инженерные и инфраструктурные решения, сервисное сопровождение процессов оформления, согласования и строительства в рамках единой концепции развития проектных территорий.</a:t>
            </a:r>
            <a:endParaRPr lang="ru-RU" sz="1200" dirty="0"/>
          </a:p>
        </p:txBody>
      </p:sp>
      <p:sp>
        <p:nvSpPr>
          <p:cNvPr id="18" name="Номер слайда 17"/>
          <p:cNvSpPr>
            <a:spLocks noGrp="1"/>
          </p:cNvSpPr>
          <p:nvPr>
            <p:ph type="sldNum" sz="quarter" idx="12"/>
          </p:nvPr>
        </p:nvSpPr>
        <p:spPr/>
        <p:txBody>
          <a:bodyPr/>
          <a:lstStyle/>
          <a:p>
            <a:fld id="{73C111CA-5F9D-4A16-AC81-992D7480F4EC}" type="slidenum">
              <a:rPr lang="ru-RU" smtClean="0"/>
              <a:pPr/>
              <a:t>47</a:t>
            </a:fld>
            <a:endParaRPr lang="ru-RU"/>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88" y="0"/>
            <a:ext cx="6172200" cy="1524000"/>
          </a:xfrm>
        </p:spPr>
        <p:txBody>
          <a:bodyPr/>
          <a:lstStyle/>
          <a:p>
            <a:pPr algn="l">
              <a:defRPr/>
            </a:pPr>
            <a:r>
              <a:rPr lang="ru-RU" sz="1600" dirty="0" smtClean="0">
                <a:solidFill>
                  <a:schemeClr val="accent3">
                    <a:lumMod val="50000"/>
                  </a:schemeClr>
                </a:solidFill>
                <a:cs typeface="Arial" pitchFamily="34" charset="0"/>
              </a:rPr>
              <a:t>Стратегия развития проекта </a:t>
            </a:r>
            <a:br>
              <a:rPr lang="ru-RU" sz="1600" dirty="0" smtClean="0">
                <a:solidFill>
                  <a:schemeClr val="accent3">
                    <a:lumMod val="50000"/>
                  </a:schemeClr>
                </a:solidFill>
                <a:cs typeface="Arial" pitchFamily="34" charset="0"/>
              </a:rPr>
            </a:br>
            <a:r>
              <a:rPr lang="ru-RU" sz="1600" dirty="0" smtClean="0">
                <a:solidFill>
                  <a:schemeClr val="accent3">
                    <a:lumMod val="50000"/>
                  </a:schemeClr>
                </a:solidFill>
                <a:cs typeface="Arial" pitchFamily="34" charset="0"/>
              </a:rPr>
              <a:t>по зонам назначения</a:t>
            </a:r>
            <a:endParaRPr lang="ru-RU" sz="1600" dirty="0">
              <a:solidFill>
                <a:schemeClr val="accent3">
                  <a:lumMod val="50000"/>
                </a:schemeClr>
              </a:solidFill>
              <a:cs typeface="Arial" pitchFamily="34" charset="0"/>
            </a:endParaRPr>
          </a:p>
        </p:txBody>
      </p:sp>
      <p:sp>
        <p:nvSpPr>
          <p:cNvPr id="3" name="Номер слайда 2"/>
          <p:cNvSpPr>
            <a:spLocks noGrp="1"/>
          </p:cNvSpPr>
          <p:nvPr>
            <p:ph type="sldNum" sz="quarter" idx="12"/>
          </p:nvPr>
        </p:nvSpPr>
        <p:spPr/>
        <p:txBody>
          <a:bodyPr/>
          <a:lstStyle/>
          <a:p>
            <a:pPr>
              <a:defRPr/>
            </a:pPr>
            <a:fld id="{1BCE686F-B0CF-44E2-9624-4202B52814DC}" type="slidenum">
              <a:rPr lang="ru-RU" smtClean="0"/>
              <a:pPr>
                <a:defRPr/>
              </a:pPr>
              <a:t>48</a:t>
            </a:fld>
            <a:endParaRPr lang="ru-RU"/>
          </a:p>
        </p:txBody>
      </p:sp>
      <p:sp>
        <p:nvSpPr>
          <p:cNvPr id="4" name="Прямоугольник 3"/>
          <p:cNvSpPr/>
          <p:nvPr/>
        </p:nvSpPr>
        <p:spPr>
          <a:xfrm>
            <a:off x="428625" y="1357313"/>
            <a:ext cx="5929313" cy="7755969"/>
          </a:xfrm>
          <a:prstGeom prst="rect">
            <a:avLst/>
          </a:prstGeom>
        </p:spPr>
        <p:txBody>
          <a:bodyPr>
            <a:spAutoFit/>
          </a:bodyPr>
          <a:lstStyle/>
          <a:p>
            <a:pPr algn="just">
              <a:lnSpc>
                <a:spcPct val="150000"/>
              </a:lnSpc>
              <a:defRPr/>
            </a:pPr>
            <a:endParaRPr lang="en-US" sz="1200" dirty="0">
              <a:latin typeface="Arial" pitchFamily="34" charset="0"/>
              <a:cs typeface="Arial" pitchFamily="34" charset="0"/>
            </a:endParaRPr>
          </a:p>
          <a:p>
            <a:pPr marL="228600" indent="-228600" algn="just">
              <a:lnSpc>
                <a:spcPct val="150000"/>
              </a:lnSpc>
              <a:buFont typeface="+mj-lt"/>
              <a:buAutoNum type="arabicPeriod"/>
              <a:defRPr/>
            </a:pPr>
            <a:r>
              <a:rPr lang="ru-RU" sz="1200" b="1" dirty="0">
                <a:cs typeface="Arial" pitchFamily="34" charset="0"/>
              </a:rPr>
              <a:t>Индустриальный парк №1 (70 га)</a:t>
            </a:r>
            <a:r>
              <a:rPr lang="ru-RU" sz="1200" dirty="0">
                <a:effectLst>
                  <a:outerShdw blurRad="38100" dist="38100" dir="2700000" algn="tl">
                    <a:srgbClr val="000000">
                      <a:alpha val="43137"/>
                    </a:srgbClr>
                  </a:outerShdw>
                </a:effectLst>
                <a:cs typeface="Arial" pitchFamily="34" charset="0"/>
              </a:rPr>
              <a:t> </a:t>
            </a:r>
            <a:r>
              <a:rPr lang="ru-RU" sz="1200" dirty="0">
                <a:cs typeface="Arial" pitchFamily="34" charset="0"/>
              </a:rPr>
              <a:t>– земельные участки в данной зоне полностью реализованы. На данном этапе основная цель команды </a:t>
            </a:r>
            <a:r>
              <a:rPr lang="ru-RU" sz="1200" dirty="0" smtClean="0">
                <a:cs typeface="Arial" pitchFamily="34" charset="0"/>
              </a:rPr>
              <a:t>– сервисное </a:t>
            </a:r>
            <a:r>
              <a:rPr lang="ru-RU" sz="1200" dirty="0">
                <a:cs typeface="Arial" pitchFamily="34" charset="0"/>
              </a:rPr>
              <a:t>и техническое сопровождение проектов новых собственников, ускорение процесса строительства и запуска в </a:t>
            </a:r>
            <a:r>
              <a:rPr lang="ru-RU" sz="1200" dirty="0" smtClean="0">
                <a:cs typeface="Arial" pitchFamily="34" charset="0"/>
              </a:rPr>
              <a:t>эксплуатацию (завод </a:t>
            </a:r>
            <a:r>
              <a:rPr lang="en-US" sz="1200" dirty="0" smtClean="0">
                <a:cs typeface="Arial" pitchFamily="34" charset="0"/>
              </a:rPr>
              <a:t>Fazer)</a:t>
            </a:r>
            <a:r>
              <a:rPr lang="ru-RU" sz="1200" dirty="0" smtClean="0">
                <a:cs typeface="Arial" pitchFamily="34" charset="0"/>
              </a:rPr>
              <a:t>.</a:t>
            </a:r>
            <a:endParaRPr lang="ru-RU" sz="1200" dirty="0">
              <a:cs typeface="Arial" pitchFamily="34" charset="0"/>
            </a:endParaRPr>
          </a:p>
          <a:p>
            <a:pPr marL="228600" indent="-228600" algn="just">
              <a:lnSpc>
                <a:spcPct val="150000"/>
              </a:lnSpc>
              <a:buFont typeface="+mj-lt"/>
              <a:buAutoNum type="arabicPeriod"/>
              <a:defRPr/>
            </a:pPr>
            <a:r>
              <a:rPr lang="ru-RU" sz="1200" b="1" dirty="0">
                <a:cs typeface="Arial" pitchFamily="34" charset="0"/>
              </a:rPr>
              <a:t>Индустриальный парк №2 </a:t>
            </a:r>
            <a:r>
              <a:rPr lang="ru-RU" sz="1200" b="1" dirty="0" smtClean="0">
                <a:cs typeface="Arial" pitchFamily="34" charset="0"/>
              </a:rPr>
              <a:t>(логистика </a:t>
            </a:r>
            <a:r>
              <a:rPr lang="ru-RU" sz="1200" b="1" dirty="0">
                <a:cs typeface="Arial" pitchFamily="34" charset="0"/>
              </a:rPr>
              <a:t>и легкая индустрия) (59,6 га) </a:t>
            </a:r>
            <a:r>
              <a:rPr lang="ru-RU" sz="1200" dirty="0">
                <a:cs typeface="Arial" pitchFamily="34" charset="0"/>
              </a:rPr>
              <a:t>– прямая реализация участков под сторонние проекты. Возможное последующее техническое и сервисное </a:t>
            </a:r>
            <a:r>
              <a:rPr lang="ru-RU" sz="1200" dirty="0" smtClean="0">
                <a:cs typeface="Arial" pitchFamily="34" charset="0"/>
              </a:rPr>
              <a:t>сопровождение. </a:t>
            </a:r>
            <a:r>
              <a:rPr lang="ru-RU" sz="1200" dirty="0">
                <a:cs typeface="Arial" pitchFamily="34" charset="0"/>
              </a:rPr>
              <a:t>Готовы рассматривать различные объемы участков под продажу и формы сделок. </a:t>
            </a:r>
          </a:p>
          <a:p>
            <a:pPr marL="228600" indent="-228600" algn="just">
              <a:lnSpc>
                <a:spcPct val="150000"/>
              </a:lnSpc>
              <a:buFont typeface="+mj-lt"/>
              <a:buAutoNum type="arabicPeriod"/>
              <a:defRPr/>
            </a:pPr>
            <a:r>
              <a:rPr lang="ru-RU" sz="1200" dirty="0">
                <a:cs typeface="Arial" pitchFamily="34" charset="0"/>
              </a:rPr>
              <a:t> </a:t>
            </a:r>
            <a:r>
              <a:rPr lang="ru-RU" sz="1200" b="1" dirty="0" err="1">
                <a:cs typeface="Arial" pitchFamily="34" charset="0"/>
              </a:rPr>
              <a:t>Ритейл</a:t>
            </a:r>
            <a:r>
              <a:rPr lang="ru-RU" sz="1200" b="1" dirty="0">
                <a:cs typeface="Arial" pitchFamily="34" charset="0"/>
              </a:rPr>
              <a:t> парк (32,2 га)</a:t>
            </a:r>
            <a:r>
              <a:rPr lang="ru-RU" sz="1200" dirty="0">
                <a:effectLst>
                  <a:outerShdw blurRad="38100" dist="38100" dir="2700000" algn="tl">
                    <a:srgbClr val="000000">
                      <a:alpha val="43137"/>
                    </a:srgbClr>
                  </a:outerShdw>
                </a:effectLst>
                <a:cs typeface="Arial" pitchFamily="34" charset="0"/>
              </a:rPr>
              <a:t> </a:t>
            </a:r>
            <a:r>
              <a:rPr lang="ru-RU" sz="1200" dirty="0">
                <a:cs typeface="Arial" pitchFamily="34" charset="0"/>
              </a:rPr>
              <a:t>– участок под прямую продажу с жестко сформированной стратегией развития. Проект «Уткина Заводь» готов участвовать в строительстве </a:t>
            </a:r>
            <a:r>
              <a:rPr lang="ru-RU" sz="1200" dirty="0" err="1">
                <a:cs typeface="Arial" pitchFamily="34" charset="0"/>
              </a:rPr>
              <a:t>ритейл</a:t>
            </a:r>
            <a:r>
              <a:rPr lang="ru-RU" sz="1200" dirty="0">
                <a:cs typeface="Arial" pitchFamily="34" charset="0"/>
              </a:rPr>
              <a:t> парка как партнер осуществляющий административное и техническое сопровождение.</a:t>
            </a:r>
          </a:p>
          <a:p>
            <a:pPr marL="228600" indent="-228600" algn="just">
              <a:lnSpc>
                <a:spcPct val="150000"/>
              </a:lnSpc>
              <a:buFont typeface="+mj-lt"/>
              <a:buAutoNum type="arabicPeriod"/>
              <a:defRPr/>
            </a:pPr>
            <a:r>
              <a:rPr lang="ru-RU" sz="1200" b="1" dirty="0" smtClean="0">
                <a:cs typeface="Arial" pitchFamily="34" charset="0"/>
              </a:rPr>
              <a:t>Дилерские </a:t>
            </a:r>
            <a:r>
              <a:rPr lang="ru-RU" sz="1200" b="1" dirty="0" err="1" smtClean="0">
                <a:cs typeface="Arial" pitchFamily="34" charset="0"/>
              </a:rPr>
              <a:t>автоцентры</a:t>
            </a:r>
            <a:r>
              <a:rPr lang="ru-RU" sz="1200" b="1" dirty="0" smtClean="0">
                <a:cs typeface="Arial" pitchFamily="34" charset="0"/>
              </a:rPr>
              <a:t> (4,87 </a:t>
            </a:r>
            <a:r>
              <a:rPr lang="ru-RU" sz="1200" b="1" dirty="0">
                <a:cs typeface="Arial" pitchFamily="34" charset="0"/>
              </a:rPr>
              <a:t>га) </a:t>
            </a:r>
            <a:r>
              <a:rPr lang="ru-RU" sz="1200" dirty="0">
                <a:cs typeface="Arial" pitchFamily="34" charset="0"/>
              </a:rPr>
              <a:t>- участок под прямую продажу с жестко сформированной стратегией развития</a:t>
            </a:r>
          </a:p>
          <a:p>
            <a:pPr marL="228600" indent="-228600" algn="just">
              <a:lnSpc>
                <a:spcPct val="150000"/>
              </a:lnSpc>
              <a:buFont typeface="+mj-lt"/>
              <a:buAutoNum type="arabicPeriod"/>
              <a:defRPr/>
            </a:pPr>
            <a:r>
              <a:rPr lang="en-US" sz="1200" b="1" dirty="0">
                <a:cs typeface="Arial" pitchFamily="34" charset="0"/>
              </a:rPr>
              <a:t>Outlet center </a:t>
            </a:r>
            <a:r>
              <a:rPr lang="ru-RU" sz="1200" b="1" dirty="0" smtClean="0">
                <a:cs typeface="Arial" pitchFamily="34" charset="0"/>
              </a:rPr>
              <a:t>(7,88 </a:t>
            </a:r>
            <a:r>
              <a:rPr lang="ru-RU" sz="1200" b="1" dirty="0">
                <a:cs typeface="Arial" pitchFamily="34" charset="0"/>
              </a:rPr>
              <a:t>га) </a:t>
            </a:r>
            <a:r>
              <a:rPr lang="en-US" sz="1200" dirty="0">
                <a:effectLst>
                  <a:outerShdw blurRad="38100" dist="38100" dir="2700000" algn="tl">
                    <a:srgbClr val="000000">
                      <a:alpha val="43137"/>
                    </a:srgbClr>
                  </a:outerShdw>
                </a:effectLst>
                <a:cs typeface="Arial" pitchFamily="34" charset="0"/>
              </a:rPr>
              <a:t>– </a:t>
            </a:r>
            <a:r>
              <a:rPr lang="ru-RU" sz="1200" dirty="0">
                <a:cs typeface="Arial" pitchFamily="34" charset="0"/>
              </a:rPr>
              <a:t>самая важная функция проекта. В развитии данной функции мы готовы рассматривать совместное партнерство с инвестором с целью создания </a:t>
            </a:r>
            <a:r>
              <a:rPr lang="en-US" sz="1200" dirty="0">
                <a:cs typeface="Arial" pitchFamily="34" charset="0"/>
              </a:rPr>
              <a:t>outlet </a:t>
            </a:r>
            <a:r>
              <a:rPr lang="ru-RU" sz="1200" dirty="0">
                <a:cs typeface="Arial" pitchFamily="34" charset="0"/>
              </a:rPr>
              <a:t>центра европейского уровня. На сегодняшний день мы готовы рассматривать различные варианты сотрудничества.</a:t>
            </a:r>
          </a:p>
          <a:p>
            <a:pPr marL="228600" indent="-228600" algn="just">
              <a:lnSpc>
                <a:spcPct val="150000"/>
              </a:lnSpc>
              <a:buFont typeface="+mj-lt"/>
              <a:buAutoNum type="arabicPeriod"/>
              <a:defRPr/>
            </a:pPr>
            <a:r>
              <a:rPr lang="ru-RU" sz="1200" b="1" dirty="0">
                <a:cs typeface="Arial" pitchFamily="34" charset="0"/>
              </a:rPr>
              <a:t>Бизнес парк (31,4 га) </a:t>
            </a:r>
            <a:r>
              <a:rPr lang="ru-RU" sz="1200" dirty="0">
                <a:effectLst>
                  <a:outerShdw blurRad="38100" dist="38100" dir="2700000" algn="tl">
                    <a:srgbClr val="000000">
                      <a:alpha val="43137"/>
                    </a:srgbClr>
                  </a:outerShdw>
                </a:effectLst>
                <a:cs typeface="Arial" pitchFamily="34" charset="0"/>
              </a:rPr>
              <a:t>– </a:t>
            </a:r>
            <a:r>
              <a:rPr lang="ru-RU" sz="1200" dirty="0" smtClean="0">
                <a:cs typeface="Arial" pitchFamily="34" charset="0"/>
              </a:rPr>
              <a:t>данная функция рассматривается </a:t>
            </a:r>
            <a:r>
              <a:rPr lang="ru-RU" sz="1200" dirty="0">
                <a:cs typeface="Arial" pitchFamily="34" charset="0"/>
              </a:rPr>
              <a:t>как долгосрочный </a:t>
            </a:r>
            <a:r>
              <a:rPr lang="ru-RU" sz="1200" dirty="0" smtClean="0">
                <a:cs typeface="Arial" pitchFamily="34" charset="0"/>
              </a:rPr>
              <a:t>проект, развитие планируется после </a:t>
            </a:r>
            <a:r>
              <a:rPr lang="ru-RU" sz="1200" dirty="0">
                <a:cs typeface="Arial" pitchFamily="34" charset="0"/>
              </a:rPr>
              <a:t>восстановления рынка и возникновения потребностей в офисных площадях европейского уровня</a:t>
            </a:r>
            <a:r>
              <a:rPr lang="ru-RU" sz="1200" dirty="0" smtClean="0">
                <a:cs typeface="Arial" pitchFamily="34" charset="0"/>
              </a:rPr>
              <a:t>.</a:t>
            </a:r>
            <a:endParaRPr lang="en-US" sz="1200" dirty="0" smtClean="0">
              <a:cs typeface="Arial" pitchFamily="34" charset="0"/>
            </a:endParaRPr>
          </a:p>
          <a:p>
            <a:pPr marL="228600" indent="-228600" algn="just">
              <a:lnSpc>
                <a:spcPct val="150000"/>
              </a:lnSpc>
              <a:buFont typeface="+mj-lt"/>
              <a:buAutoNum type="arabicPeriod"/>
              <a:defRPr/>
            </a:pPr>
            <a:r>
              <a:rPr lang="ru-RU" sz="1200" b="1" dirty="0" smtClean="0">
                <a:cs typeface="Arial" pitchFamily="34" charset="0"/>
              </a:rPr>
              <a:t>Резервная зона (13,80 га) </a:t>
            </a:r>
            <a:r>
              <a:rPr lang="ru-RU" sz="1200" dirty="0" smtClean="0">
                <a:cs typeface="Arial" pitchFamily="34" charset="0"/>
              </a:rPr>
              <a:t>– с возможностью многоальтернативного функционала  (бизнес парк, </a:t>
            </a:r>
            <a:r>
              <a:rPr lang="en-US" sz="1200" dirty="0" smtClean="0">
                <a:cs typeface="Arial" pitchFamily="34" charset="0"/>
              </a:rPr>
              <a:t>outlet </a:t>
            </a:r>
            <a:r>
              <a:rPr lang="ru-RU" sz="1200" dirty="0" smtClean="0">
                <a:cs typeface="Arial" pitchFamily="34" charset="0"/>
              </a:rPr>
              <a:t>центр, дилерские авто-центры). </a:t>
            </a:r>
            <a:endParaRPr lang="ru-RU" sz="1200" dirty="0">
              <a:cs typeface="Arial" pitchFamily="34" charset="0"/>
            </a:endParaRPr>
          </a:p>
          <a:p>
            <a:pPr marL="228600" indent="-228600" algn="just">
              <a:lnSpc>
                <a:spcPct val="150000"/>
              </a:lnSpc>
              <a:defRPr/>
            </a:pPr>
            <a:r>
              <a:rPr lang="ru-RU" sz="1200" b="1" dirty="0" smtClean="0">
                <a:cs typeface="Arial" pitchFamily="34" charset="0"/>
              </a:rPr>
              <a:t>Проект </a:t>
            </a:r>
            <a:r>
              <a:rPr lang="ru-RU" sz="1200" b="1" dirty="0">
                <a:cs typeface="Arial" pitchFamily="34" charset="0"/>
              </a:rPr>
              <a:t>«Уткина Заводь» гибок в рассмотрении сделок купли-продажи и будущих партнерских отношений.</a:t>
            </a:r>
          </a:p>
          <a:p>
            <a:pPr>
              <a:defRPr/>
            </a:pPr>
            <a:endParaRPr lang="ru-RU" sz="12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5"/>
          <p:cNvSpPr txBox="1">
            <a:spLocks/>
          </p:cNvSpPr>
          <p:nvPr/>
        </p:nvSpPr>
        <p:spPr>
          <a:xfrm>
            <a:off x="500042" y="3286116"/>
            <a:ext cx="5857916" cy="3929091"/>
          </a:xfrm>
          <a:prstGeom prst="rect">
            <a:avLst/>
          </a:prstGeom>
        </p:spPr>
        <p:txBody>
          <a:bodyPr/>
          <a:lstStyle/>
          <a:p>
            <a:pPr indent="324000" algn="just">
              <a:lnSpc>
                <a:spcPct val="150000"/>
              </a:lnSpc>
              <a:buFont typeface="Arial" pitchFamily="34" charset="0"/>
              <a:buChar char="•"/>
            </a:pPr>
            <a:r>
              <a:rPr lang="ru-RU" sz="1200" dirty="0" smtClean="0"/>
              <a:t>Knight </a:t>
            </a:r>
            <a:r>
              <a:rPr lang="ru-RU" sz="1200" dirty="0" err="1" smtClean="0"/>
              <a:t>Frank</a:t>
            </a:r>
            <a:r>
              <a:rPr lang="ru-RU" sz="1200" dirty="0" smtClean="0"/>
              <a:t> - анализ наилучшего и наиболее эффективного использования территории</a:t>
            </a:r>
          </a:p>
          <a:p>
            <a:pPr indent="324000" algn="just">
              <a:lnSpc>
                <a:spcPct val="150000"/>
              </a:lnSpc>
              <a:buFont typeface="Arial" pitchFamily="34" charset="0"/>
              <a:buChar char="•"/>
            </a:pPr>
            <a:r>
              <a:rPr lang="ru-RU" sz="1200" dirty="0" smtClean="0"/>
              <a:t>«Магазин Магазинов» (CBRE) - концепция развития торговой зоны проекта</a:t>
            </a:r>
          </a:p>
          <a:p>
            <a:pPr indent="324000" algn="just">
              <a:lnSpc>
                <a:spcPct val="150000"/>
              </a:lnSpc>
              <a:buFont typeface="Arial" pitchFamily="34" charset="0"/>
              <a:buChar char="•"/>
            </a:pPr>
            <a:r>
              <a:rPr lang="ru-RU" sz="1200" dirty="0" smtClean="0"/>
              <a:t>DLA </a:t>
            </a:r>
            <a:r>
              <a:rPr lang="ru-RU" sz="1200" dirty="0" err="1" smtClean="0"/>
              <a:t>Piper</a:t>
            </a:r>
            <a:r>
              <a:rPr lang="ru-RU" sz="1200" dirty="0" smtClean="0"/>
              <a:t> – юридическое сопровождение сделок</a:t>
            </a:r>
          </a:p>
          <a:p>
            <a:pPr indent="324000" algn="just">
              <a:lnSpc>
                <a:spcPct val="150000"/>
              </a:lnSpc>
              <a:buFont typeface="Arial" pitchFamily="34" charset="0"/>
              <a:buChar char="•"/>
            </a:pPr>
            <a:r>
              <a:rPr lang="ru-RU" sz="1200" dirty="0" err="1" smtClean="0"/>
              <a:t>Colliers</a:t>
            </a:r>
            <a:r>
              <a:rPr lang="ru-RU" sz="1200" dirty="0" smtClean="0"/>
              <a:t> </a:t>
            </a:r>
            <a:r>
              <a:rPr lang="ru-RU" sz="1200" dirty="0" err="1" smtClean="0"/>
              <a:t>Int</a:t>
            </a:r>
            <a:r>
              <a:rPr lang="ru-RU" sz="1200" dirty="0" smtClean="0"/>
              <a:t>. и </a:t>
            </a:r>
            <a:r>
              <a:rPr lang="ru-RU" sz="1200" dirty="0" err="1" smtClean="0"/>
              <a:t>Praktis</a:t>
            </a:r>
            <a:r>
              <a:rPr lang="ru-RU" sz="1200" dirty="0" smtClean="0"/>
              <a:t> CB - концепция развития территорий, эффективное деление на функциональные зоны</a:t>
            </a:r>
          </a:p>
          <a:p>
            <a:pPr indent="324000" algn="just">
              <a:lnSpc>
                <a:spcPct val="150000"/>
              </a:lnSpc>
              <a:buFont typeface="Arial" pitchFamily="34" charset="0"/>
              <a:buChar char="•"/>
            </a:pPr>
            <a:r>
              <a:rPr lang="ru-RU" sz="1200" dirty="0" err="1" smtClean="0"/>
              <a:t>Benoy</a:t>
            </a:r>
            <a:r>
              <a:rPr lang="ru-RU" sz="1200" dirty="0" smtClean="0"/>
              <a:t> </a:t>
            </a:r>
            <a:r>
              <a:rPr lang="ru-RU" sz="1200" dirty="0" err="1" smtClean="0"/>
              <a:t>ltd</a:t>
            </a:r>
            <a:r>
              <a:rPr lang="ru-RU" sz="1200" dirty="0" smtClean="0"/>
              <a:t>. - разработка мастер плана проекта</a:t>
            </a:r>
          </a:p>
          <a:p>
            <a:pPr indent="324000" algn="just">
              <a:lnSpc>
                <a:spcPct val="150000"/>
              </a:lnSpc>
              <a:buFont typeface="Arial" pitchFamily="34" charset="0"/>
              <a:buChar char="•"/>
            </a:pPr>
            <a:r>
              <a:rPr lang="ru-RU" sz="1200" dirty="0" smtClean="0"/>
              <a:t>М-Инжиниринг - инженерная концепция</a:t>
            </a:r>
          </a:p>
          <a:p>
            <a:pPr indent="324000" algn="just">
              <a:lnSpc>
                <a:spcPct val="150000"/>
              </a:lnSpc>
              <a:buFont typeface="Arial" pitchFamily="34" charset="0"/>
              <a:buChar char="•"/>
            </a:pPr>
            <a:r>
              <a:rPr lang="ru-RU" sz="1200" dirty="0" err="1" smtClean="0"/>
              <a:t>Freeport</a:t>
            </a:r>
            <a:r>
              <a:rPr lang="ru-RU" sz="1200" dirty="0" smtClean="0"/>
              <a:t> - один из ведущих </a:t>
            </a:r>
            <a:r>
              <a:rPr lang="ru-RU" sz="1200" dirty="0" err="1" smtClean="0"/>
              <a:t>девелоперов</a:t>
            </a:r>
            <a:r>
              <a:rPr lang="ru-RU" sz="1200" dirty="0" smtClean="0"/>
              <a:t> и операторов </a:t>
            </a:r>
            <a:r>
              <a:rPr lang="ru-RU" sz="1200" dirty="0" err="1" smtClean="0"/>
              <a:t>outlet</a:t>
            </a:r>
            <a:r>
              <a:rPr lang="ru-RU" sz="1200" dirty="0" smtClean="0"/>
              <a:t> центров в Европе. Бизнес план и оценка экономической целесообразности </a:t>
            </a:r>
            <a:r>
              <a:rPr lang="ru-RU" sz="1200" dirty="0" err="1" smtClean="0"/>
              <a:t>outlet</a:t>
            </a:r>
            <a:r>
              <a:rPr lang="ru-RU" sz="1200" dirty="0" smtClean="0"/>
              <a:t> центра на территории проекта</a:t>
            </a:r>
          </a:p>
          <a:p>
            <a:pPr indent="324000" algn="just">
              <a:lnSpc>
                <a:spcPct val="150000"/>
              </a:lnSpc>
              <a:buFont typeface="Arial" pitchFamily="34" charset="0"/>
              <a:buChar char="•"/>
            </a:pPr>
            <a:r>
              <a:rPr lang="en-US" sz="1200" dirty="0" smtClean="0"/>
              <a:t>BCI design - </a:t>
            </a:r>
            <a:r>
              <a:rPr lang="ru-RU" sz="1200" dirty="0" smtClean="0"/>
              <a:t>дизайн </a:t>
            </a:r>
            <a:r>
              <a:rPr lang="en-US" sz="1200" dirty="0" smtClean="0"/>
              <a:t>outlet </a:t>
            </a:r>
            <a:r>
              <a:rPr lang="ru-RU" sz="1200" dirty="0" smtClean="0"/>
              <a:t>центра</a:t>
            </a:r>
            <a:endParaRPr lang="ru-RU" sz="1200" dirty="0">
              <a:latin typeface="+mn-lt"/>
              <a:cs typeface="Arial" pitchFamily="34" charset="0"/>
            </a:endParaRPr>
          </a:p>
        </p:txBody>
      </p:sp>
      <p:sp>
        <p:nvSpPr>
          <p:cNvPr id="5" name="Текст 4"/>
          <p:cNvSpPr txBox="1">
            <a:spLocks/>
          </p:cNvSpPr>
          <p:nvPr/>
        </p:nvSpPr>
        <p:spPr bwMode="auto">
          <a:xfrm>
            <a:off x="571480" y="2428860"/>
            <a:ext cx="4500594" cy="613833"/>
          </a:xfrm>
          <a:prstGeom prst="rect">
            <a:avLst/>
          </a:prstGeom>
          <a:noFill/>
          <a:ln w="9525">
            <a:noFill/>
            <a:miter lim="800000"/>
            <a:headEnd/>
            <a:tailEnd/>
          </a:ln>
        </p:spPr>
        <p:txBody>
          <a:bodyPr anchor="b"/>
          <a:lstStyle/>
          <a:p>
            <a:pPr>
              <a:spcBef>
                <a:spcPct val="20000"/>
              </a:spcBef>
              <a:buFont typeface="Arial" charset="0"/>
              <a:buNone/>
            </a:pPr>
            <a:r>
              <a:rPr lang="ru-RU" sz="1600" b="1" dirty="0" smtClean="0">
                <a:latin typeface="Calibri" pitchFamily="34" charset="0"/>
              </a:rPr>
              <a:t>Над проектом работали:</a:t>
            </a:r>
            <a:endParaRPr lang="ru-RU" sz="1600" b="1" dirty="0">
              <a:latin typeface="Calibri" pitchFamily="34" charset="0"/>
            </a:endParaRPr>
          </a:p>
        </p:txBody>
      </p:sp>
      <p:grpSp>
        <p:nvGrpSpPr>
          <p:cNvPr id="2" name="Группа 5"/>
          <p:cNvGrpSpPr/>
          <p:nvPr/>
        </p:nvGrpSpPr>
        <p:grpSpPr>
          <a:xfrm>
            <a:off x="642917" y="1928791"/>
            <a:ext cx="5433489" cy="575542"/>
            <a:chOff x="714356" y="5357817"/>
            <a:chExt cx="5433489" cy="575542"/>
          </a:xfrm>
        </p:grpSpPr>
        <p:grpSp>
          <p:nvGrpSpPr>
            <p:cNvPr id="3" name="Группа 8"/>
            <p:cNvGrpSpPr>
              <a:grpSpLocks/>
            </p:cNvGrpSpPr>
            <p:nvPr/>
          </p:nvGrpSpPr>
          <p:grpSpPr bwMode="auto">
            <a:xfrm>
              <a:off x="714356" y="5357817"/>
              <a:ext cx="2692479" cy="571504"/>
              <a:chOff x="-5614447" y="580997"/>
              <a:chExt cx="4668498" cy="714375"/>
            </a:xfrm>
          </p:grpSpPr>
          <p:pic>
            <p:nvPicPr>
              <p:cNvPr id="12" name="Рисунок 6" descr="http://www.utca-z.ru/netcat_files/334/56/h_ff8e81ee6ba111f588544744aa5d3bc3"/>
              <p:cNvPicPr>
                <a:picLocks noChangeAspect="1" noChangeArrowheads="1"/>
              </p:cNvPicPr>
              <p:nvPr/>
            </p:nvPicPr>
            <p:blipFill>
              <a:blip r:embed="rId2" cstate="print"/>
              <a:srcRect/>
              <a:stretch>
                <a:fillRect/>
              </a:stretch>
            </p:blipFill>
            <p:spPr bwMode="auto">
              <a:xfrm>
                <a:off x="-2997722" y="670295"/>
                <a:ext cx="785812" cy="535781"/>
              </a:xfrm>
              <a:prstGeom prst="rect">
                <a:avLst/>
              </a:prstGeom>
              <a:noFill/>
              <a:ln w="9525">
                <a:noFill/>
                <a:miter lim="800000"/>
                <a:headEnd/>
                <a:tailEnd/>
              </a:ln>
            </p:spPr>
          </p:pic>
          <p:pic>
            <p:nvPicPr>
              <p:cNvPr id="13" name="Рисунок 7" descr="http://www.utca-z.ru/netcat_files/334/56/h_24a85bc9affa97b9f3aecebad0cf1293"/>
              <p:cNvPicPr>
                <a:picLocks noChangeAspect="1" noChangeArrowheads="1"/>
              </p:cNvPicPr>
              <p:nvPr/>
            </p:nvPicPr>
            <p:blipFill>
              <a:blip r:embed="rId3" cstate="print"/>
              <a:srcRect/>
              <a:stretch>
                <a:fillRect/>
              </a:stretch>
            </p:blipFill>
            <p:spPr bwMode="auto">
              <a:xfrm>
                <a:off x="-5614447" y="773740"/>
                <a:ext cx="1120664" cy="432336"/>
              </a:xfrm>
              <a:prstGeom prst="rect">
                <a:avLst/>
              </a:prstGeom>
              <a:noFill/>
              <a:ln w="9525">
                <a:noFill/>
                <a:miter lim="800000"/>
                <a:headEnd/>
                <a:tailEnd/>
              </a:ln>
            </p:spPr>
          </p:pic>
          <p:pic>
            <p:nvPicPr>
              <p:cNvPr id="14" name="Рисунок 9" descr="http://www.utca-z.ru/netcat_files/334/56/h_208106b9c3e1754bd80b188d4ccbc2fa"/>
              <p:cNvPicPr>
                <a:picLocks noChangeAspect="1" noChangeArrowheads="1"/>
              </p:cNvPicPr>
              <p:nvPr/>
            </p:nvPicPr>
            <p:blipFill>
              <a:blip r:embed="rId4" cstate="print"/>
              <a:srcRect/>
              <a:stretch>
                <a:fillRect/>
              </a:stretch>
            </p:blipFill>
            <p:spPr bwMode="auto">
              <a:xfrm>
                <a:off x="-1898448" y="580997"/>
                <a:ext cx="952499" cy="590549"/>
              </a:xfrm>
              <a:prstGeom prst="rect">
                <a:avLst/>
              </a:prstGeom>
              <a:noFill/>
              <a:ln w="9525">
                <a:noFill/>
                <a:miter lim="800000"/>
                <a:headEnd/>
                <a:tailEnd/>
              </a:ln>
            </p:spPr>
          </p:pic>
          <p:pic>
            <p:nvPicPr>
              <p:cNvPr id="15" name="Рисунок 10" descr="http://www.utca-z.ru/netcat_files/334/56/h_70211b50dc3520e1b88a31440f0dab60"/>
              <p:cNvPicPr>
                <a:picLocks noChangeAspect="1" noChangeArrowheads="1"/>
              </p:cNvPicPr>
              <p:nvPr/>
            </p:nvPicPr>
            <p:blipFill>
              <a:blip r:embed="rId5" cstate="print"/>
              <a:srcRect/>
              <a:stretch>
                <a:fillRect/>
              </a:stretch>
            </p:blipFill>
            <p:spPr bwMode="auto">
              <a:xfrm>
                <a:off x="-4135429" y="670294"/>
                <a:ext cx="642939" cy="625078"/>
              </a:xfrm>
              <a:prstGeom prst="rect">
                <a:avLst/>
              </a:prstGeom>
              <a:noFill/>
              <a:ln w="9525">
                <a:noFill/>
                <a:miter lim="800000"/>
                <a:headEnd/>
                <a:tailEnd/>
              </a:ln>
            </p:spPr>
          </p:pic>
        </p:grpSp>
        <p:grpSp>
          <p:nvGrpSpPr>
            <p:cNvPr id="6" name="Группа 15"/>
            <p:cNvGrpSpPr/>
            <p:nvPr/>
          </p:nvGrpSpPr>
          <p:grpSpPr>
            <a:xfrm>
              <a:off x="3786189" y="5357821"/>
              <a:ext cx="2361656" cy="575538"/>
              <a:chOff x="4339829" y="944741"/>
              <a:chExt cx="2007393" cy="704849"/>
            </a:xfrm>
          </p:grpSpPr>
          <p:pic>
            <p:nvPicPr>
              <p:cNvPr id="9" name="Picture 2"/>
              <p:cNvPicPr>
                <a:picLocks noChangeAspect="1" noChangeArrowheads="1"/>
              </p:cNvPicPr>
              <p:nvPr/>
            </p:nvPicPr>
            <p:blipFill>
              <a:blip r:embed="rId6" cstate="print"/>
              <a:srcRect/>
              <a:stretch>
                <a:fillRect/>
              </a:stretch>
            </p:blipFill>
            <p:spPr bwMode="auto">
              <a:xfrm>
                <a:off x="5736432" y="944741"/>
                <a:ext cx="610790" cy="704849"/>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a:stretch>
                <a:fillRect/>
              </a:stretch>
            </p:blipFill>
            <p:spPr bwMode="auto">
              <a:xfrm>
                <a:off x="5129214" y="1119718"/>
                <a:ext cx="508397" cy="469900"/>
              </a:xfrm>
              <a:prstGeom prst="rect">
                <a:avLst/>
              </a:prstGeom>
              <a:noFill/>
              <a:ln w="9525">
                <a:noFill/>
                <a:miter lim="800000"/>
                <a:headEnd/>
                <a:tailEnd/>
              </a:ln>
            </p:spPr>
          </p:pic>
          <p:pic>
            <p:nvPicPr>
              <p:cNvPr id="11" name="Picture 4"/>
              <p:cNvPicPr>
                <a:picLocks noChangeAspect="1" noChangeArrowheads="1"/>
              </p:cNvPicPr>
              <p:nvPr/>
            </p:nvPicPr>
            <p:blipFill>
              <a:blip r:embed="rId8" cstate="print"/>
              <a:srcRect/>
              <a:stretch>
                <a:fillRect/>
              </a:stretch>
            </p:blipFill>
            <p:spPr bwMode="auto">
              <a:xfrm>
                <a:off x="4339829" y="952500"/>
                <a:ext cx="627459" cy="692151"/>
              </a:xfrm>
              <a:prstGeom prst="rect">
                <a:avLst/>
              </a:prstGeom>
              <a:noFill/>
              <a:ln w="9525">
                <a:noFill/>
                <a:miter lim="800000"/>
                <a:headEnd/>
                <a:tailEnd/>
              </a:ln>
            </p:spPr>
          </p:pic>
        </p:grpSp>
      </p:grpSp>
      <p:grpSp>
        <p:nvGrpSpPr>
          <p:cNvPr id="7" name="Группа 25"/>
          <p:cNvGrpSpPr/>
          <p:nvPr/>
        </p:nvGrpSpPr>
        <p:grpSpPr>
          <a:xfrm>
            <a:off x="428604" y="6715140"/>
            <a:ext cx="5857891" cy="416097"/>
            <a:chOff x="500043" y="8572528"/>
            <a:chExt cx="5857891" cy="416097"/>
          </a:xfrm>
        </p:grpSpPr>
        <p:pic>
          <p:nvPicPr>
            <p:cNvPr id="27" name="Рисунок 26" descr="исш.GIF"/>
            <p:cNvPicPr>
              <a:picLocks noChangeAspect="1"/>
            </p:cNvPicPr>
            <p:nvPr/>
          </p:nvPicPr>
          <p:blipFill>
            <a:blip r:embed="rId9" cstate="print"/>
            <a:stretch>
              <a:fillRect/>
            </a:stretch>
          </p:blipFill>
          <p:spPr>
            <a:xfrm>
              <a:off x="500043" y="8572530"/>
              <a:ext cx="285752" cy="416095"/>
            </a:xfrm>
            <a:prstGeom prst="rect">
              <a:avLst/>
            </a:prstGeom>
          </p:spPr>
        </p:pic>
        <p:pic>
          <p:nvPicPr>
            <p:cNvPr id="28" name="Рисунок 27" descr="freeport.JPG"/>
            <p:cNvPicPr>
              <a:picLocks noChangeAspect="1"/>
            </p:cNvPicPr>
            <p:nvPr/>
          </p:nvPicPr>
          <p:blipFill>
            <a:blip r:embed="rId10" cstate="print"/>
            <a:stretch>
              <a:fillRect/>
            </a:stretch>
          </p:blipFill>
          <p:spPr>
            <a:xfrm>
              <a:off x="5072074" y="8572528"/>
              <a:ext cx="1285860" cy="401232"/>
            </a:xfrm>
            <a:prstGeom prst="rect">
              <a:avLst/>
            </a:prstGeom>
          </p:spPr>
        </p:pic>
      </p:grpSp>
      <p:sp>
        <p:nvSpPr>
          <p:cNvPr id="18" name="Номер слайда 17"/>
          <p:cNvSpPr>
            <a:spLocks noGrp="1"/>
          </p:cNvSpPr>
          <p:nvPr>
            <p:ph type="sldNum" sz="quarter" idx="12"/>
          </p:nvPr>
        </p:nvSpPr>
        <p:spPr/>
        <p:txBody>
          <a:bodyPr/>
          <a:lstStyle/>
          <a:p>
            <a:fld id="{73C111CA-5F9D-4A16-AC81-992D7480F4EC}" type="slidenum">
              <a:rPr lang="ru-RU" smtClean="0"/>
              <a:pPr/>
              <a:t>49</a:t>
            </a:fld>
            <a:endParaRPr lang="ru-RU"/>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214282"/>
            <a:ext cx="6029324" cy="1524000"/>
          </a:xfrm>
        </p:spPr>
        <p:txBody>
          <a:bodyPr>
            <a:normAutofit/>
          </a:bodyPr>
          <a:lstStyle/>
          <a:p>
            <a:pPr algn="l"/>
            <a:r>
              <a:rPr lang="ru-RU" sz="1600" dirty="0" smtClean="0">
                <a:solidFill>
                  <a:schemeClr val="accent3">
                    <a:lumMod val="50000"/>
                  </a:schemeClr>
                </a:solidFill>
              </a:rPr>
              <a:t>Введение </a:t>
            </a:r>
            <a:endParaRPr lang="ru-RU" sz="1600" dirty="0">
              <a:solidFill>
                <a:schemeClr val="accent3">
                  <a:lumMod val="50000"/>
                </a:schemeClr>
              </a:solidFill>
            </a:endParaRPr>
          </a:p>
        </p:txBody>
      </p:sp>
      <p:sp>
        <p:nvSpPr>
          <p:cNvPr id="5" name="Содержимое 2"/>
          <p:cNvSpPr txBox="1">
            <a:spLocks/>
          </p:cNvSpPr>
          <p:nvPr/>
        </p:nvSpPr>
        <p:spPr>
          <a:xfrm>
            <a:off x="571480" y="1428728"/>
            <a:ext cx="5572164" cy="7072362"/>
          </a:xfrm>
          <a:prstGeom prst="rect">
            <a:avLst/>
          </a:prstGeom>
        </p:spPr>
        <p:txBody>
          <a:bodyPr>
            <a:normAutofit fontScale="92500" lnSpcReduction="10000"/>
          </a:bodyPr>
          <a:lstStyle/>
          <a:p>
            <a:pPr indent="324000" algn="just">
              <a:lnSpc>
                <a:spcPct val="160000"/>
              </a:lnSpc>
            </a:pPr>
            <a:r>
              <a:rPr lang="ru-RU" sz="1300" dirty="0" smtClean="0"/>
              <a:t>Представляем Вашему вниманию проект </a:t>
            </a:r>
            <a:r>
              <a:rPr lang="en-US" sz="1300" dirty="0" smtClean="0"/>
              <a:t>outlet</a:t>
            </a:r>
            <a:r>
              <a:rPr lang="ru-RU" sz="1300" dirty="0" smtClean="0"/>
              <a:t> центра «Утка» в Санкт-Петербурге.</a:t>
            </a:r>
          </a:p>
          <a:p>
            <a:pPr indent="324000" algn="just">
              <a:lnSpc>
                <a:spcPct val="160000"/>
              </a:lnSpc>
            </a:pPr>
            <a:r>
              <a:rPr lang="ru-RU" sz="1300" dirty="0" smtClean="0"/>
              <a:t>Сегодня мы работаем над возможностью реализации данного формата на территории нашего </a:t>
            </a:r>
            <a:r>
              <a:rPr lang="ru-RU" sz="1300" dirty="0" err="1" smtClean="0"/>
              <a:t>девелоперского</a:t>
            </a:r>
            <a:r>
              <a:rPr lang="ru-RU" sz="1300" dirty="0" smtClean="0"/>
              <a:t> проекта «Уткина Заводь». Мы осуществляем поиск потенциальных партнеров и инвесторов для работы над </a:t>
            </a:r>
            <a:r>
              <a:rPr lang="en-US" sz="1300" dirty="0" smtClean="0"/>
              <a:t>outlet </a:t>
            </a:r>
            <a:r>
              <a:rPr lang="ru-RU" sz="1300" dirty="0" smtClean="0"/>
              <a:t>центром. </a:t>
            </a:r>
            <a:r>
              <a:rPr lang="en-US" sz="1300" dirty="0" smtClean="0"/>
              <a:t>Outlet </a:t>
            </a:r>
            <a:r>
              <a:rPr lang="ru-RU" sz="1300" dirty="0" smtClean="0"/>
              <a:t>«Утка» предполагает строительство современного, первого в России центра дисконтной торговли на участке 7,88 га.</a:t>
            </a:r>
          </a:p>
          <a:p>
            <a:pPr indent="324000" algn="just">
              <a:lnSpc>
                <a:spcPct val="160000"/>
              </a:lnSpc>
            </a:pPr>
            <a:r>
              <a:rPr lang="ru-RU" sz="1300" dirty="0" smtClean="0"/>
              <a:t>Функция </a:t>
            </a:r>
            <a:r>
              <a:rPr lang="ru-RU" sz="1300" dirty="0" err="1" smtClean="0"/>
              <a:t>outlet</a:t>
            </a:r>
            <a:r>
              <a:rPr lang="ru-RU" sz="1300" dirty="0" smtClean="0"/>
              <a:t> является нашим приоритетным направлением, и для ее успешного развития мы сотрудничаем с ведущим </a:t>
            </a:r>
            <a:r>
              <a:rPr lang="ru-RU" sz="1300" dirty="0" err="1" smtClean="0"/>
              <a:t>девелопером</a:t>
            </a:r>
            <a:r>
              <a:rPr lang="ru-RU" sz="1300" dirty="0" smtClean="0"/>
              <a:t> и оператором </a:t>
            </a:r>
            <a:r>
              <a:rPr lang="ru-RU" sz="1300" dirty="0" err="1" smtClean="0"/>
              <a:t>outlet</a:t>
            </a:r>
            <a:r>
              <a:rPr lang="ru-RU" sz="1300" dirty="0" smtClean="0"/>
              <a:t> центров в Европе — компанией </a:t>
            </a:r>
            <a:r>
              <a:rPr lang="ru-RU" sz="1300" dirty="0" err="1" smtClean="0"/>
              <a:t>Freeport</a:t>
            </a:r>
            <a:r>
              <a:rPr lang="ru-RU" sz="1300" dirty="0" smtClean="0"/>
              <a:t>. Мы планируем открытие </a:t>
            </a:r>
            <a:r>
              <a:rPr lang="ru-RU" sz="1300" dirty="0" err="1" smtClean="0"/>
              <a:t>outlet</a:t>
            </a:r>
            <a:r>
              <a:rPr lang="ru-RU" sz="1300" dirty="0" smtClean="0"/>
              <a:t> центра европейского уровня и уверены, что этот новый для России торговый формат будет успешен, что подтверждается исследованиями, проведенными консалтинговыми компаниями. Данные исследования показывают готовность рынка Санкт-Петербурга к появлению данного формата, и доказывают целесообразность и эффективность его размещения на данных территориях.</a:t>
            </a:r>
          </a:p>
          <a:p>
            <a:pPr indent="324000" algn="just" fontAlgn="auto">
              <a:lnSpc>
                <a:spcPct val="160000"/>
              </a:lnSpc>
              <a:spcBef>
                <a:spcPts val="0"/>
              </a:spcBef>
              <a:spcAft>
                <a:spcPts val="0"/>
              </a:spcAft>
              <a:buFont typeface="Arial" pitchFamily="34" charset="0"/>
              <a:buNone/>
              <a:defRPr/>
            </a:pPr>
            <a:endParaRPr lang="ru-RU" sz="1500" i="1" dirty="0" smtClean="0">
              <a:solidFill>
                <a:schemeClr val="accent3">
                  <a:lumMod val="50000"/>
                </a:schemeClr>
              </a:solidFill>
              <a:effectLst>
                <a:outerShdw blurRad="38100" dist="38100" dir="2700000" algn="tl">
                  <a:srgbClr val="000000">
                    <a:alpha val="43137"/>
                  </a:srgbClr>
                </a:outerShdw>
              </a:effectLst>
              <a:latin typeface="+mn-lt"/>
            </a:endParaRPr>
          </a:p>
          <a:p>
            <a:pPr indent="324000" algn="just" fontAlgn="auto">
              <a:lnSpc>
                <a:spcPct val="160000"/>
              </a:lnSpc>
              <a:spcBef>
                <a:spcPts val="0"/>
              </a:spcBef>
              <a:spcAft>
                <a:spcPts val="0"/>
              </a:spcAft>
              <a:buFont typeface="Arial" pitchFamily="34" charset="0"/>
              <a:buNone/>
              <a:defRPr/>
            </a:pPr>
            <a:r>
              <a:rPr lang="ru-RU" sz="1300" b="1" i="1" u="sng" dirty="0" smtClean="0">
                <a:solidFill>
                  <a:schemeClr val="accent3">
                    <a:lumMod val="75000"/>
                  </a:schemeClr>
                </a:solidFill>
                <a:latin typeface="+mn-lt"/>
              </a:rPr>
              <a:t>Проект «Уткина Заводь» предоставляет инвестору возможность стать участником строительства первого в </a:t>
            </a:r>
            <a:r>
              <a:rPr lang="ru-RU" sz="1300" b="1" i="1" u="sng" dirty="0" smtClean="0">
                <a:solidFill>
                  <a:schemeClr val="accent3">
                    <a:lumMod val="75000"/>
                  </a:schemeClr>
                </a:solidFill>
              </a:rPr>
              <a:t>Р</a:t>
            </a:r>
            <a:r>
              <a:rPr lang="ru-RU" sz="1300" b="1" i="1" u="sng" dirty="0" smtClean="0">
                <a:solidFill>
                  <a:schemeClr val="accent3">
                    <a:lumMod val="75000"/>
                  </a:schemeClr>
                </a:solidFill>
                <a:latin typeface="+mn-lt"/>
              </a:rPr>
              <a:t>оссии </a:t>
            </a:r>
            <a:r>
              <a:rPr lang="en-US" sz="1300" b="1" i="1" u="sng" dirty="0" smtClean="0">
                <a:solidFill>
                  <a:schemeClr val="accent3">
                    <a:lumMod val="75000"/>
                  </a:schemeClr>
                </a:solidFill>
                <a:latin typeface="+mn-lt"/>
              </a:rPr>
              <a:t>outlet </a:t>
            </a:r>
            <a:r>
              <a:rPr lang="ru-RU" sz="1300" b="1" i="1" u="sng" dirty="0" smtClean="0">
                <a:solidFill>
                  <a:schemeClr val="accent3">
                    <a:lumMod val="75000"/>
                  </a:schemeClr>
                </a:solidFill>
                <a:latin typeface="+mn-lt"/>
              </a:rPr>
              <a:t>центра.  </a:t>
            </a:r>
          </a:p>
          <a:p>
            <a:pPr indent="324000" algn="just" fontAlgn="auto">
              <a:lnSpc>
                <a:spcPct val="160000"/>
              </a:lnSpc>
              <a:spcBef>
                <a:spcPts val="0"/>
              </a:spcBef>
              <a:spcAft>
                <a:spcPts val="0"/>
              </a:spcAft>
              <a:buFont typeface="Arial" pitchFamily="34" charset="0"/>
              <a:buNone/>
              <a:defRPr/>
            </a:pPr>
            <a:endParaRPr lang="en-US" sz="1300" b="1" i="1" u="sng" dirty="0" smtClean="0">
              <a:solidFill>
                <a:schemeClr val="accent3">
                  <a:lumMod val="75000"/>
                </a:schemeClr>
              </a:solidFill>
              <a:latin typeface="+mn-lt"/>
            </a:endParaRPr>
          </a:p>
          <a:p>
            <a:pPr indent="324000" algn="just">
              <a:lnSpc>
                <a:spcPct val="160000"/>
              </a:lnSpc>
            </a:pPr>
            <a:r>
              <a:rPr lang="ru-RU" sz="1300" b="1" i="1" u="sng" dirty="0" smtClean="0">
                <a:solidFill>
                  <a:schemeClr val="accent3">
                    <a:lumMod val="75000"/>
                  </a:schemeClr>
                </a:solidFill>
              </a:rPr>
              <a:t>Мы готовы рассматривать различные варианты сотрудничества. Мы гибки в нашем подходе и стремимся создавать комфортные взаимоотношения с нашими партнерами.</a:t>
            </a:r>
            <a:endParaRPr lang="ru-RU" sz="1500" b="1" i="1" u="sng" dirty="0" smtClean="0">
              <a:solidFill>
                <a:schemeClr val="accent3">
                  <a:lumMod val="75000"/>
                </a:schemeClr>
              </a:solidFill>
            </a:endParaRPr>
          </a:p>
          <a:p>
            <a:pPr indent="342900" algn="just" fontAlgn="auto">
              <a:lnSpc>
                <a:spcPct val="170000"/>
              </a:lnSpc>
              <a:spcBef>
                <a:spcPts val="0"/>
              </a:spcBef>
              <a:spcAft>
                <a:spcPts val="0"/>
              </a:spcAft>
              <a:buFont typeface="Arial" pitchFamily="34" charset="0"/>
              <a:buNone/>
              <a:defRPr/>
            </a:pPr>
            <a:r>
              <a:rPr lang="ru-RU" sz="3200" u="sng" dirty="0" smtClean="0">
                <a:solidFill>
                  <a:schemeClr val="accent3">
                    <a:lumMod val="50000"/>
                  </a:schemeClr>
                </a:solidFill>
                <a:latin typeface="+mn-lt"/>
              </a:rPr>
              <a:t>  </a:t>
            </a:r>
            <a:endParaRPr lang="ru-RU" sz="3200" u="sng" dirty="0">
              <a:solidFill>
                <a:schemeClr val="accent3">
                  <a:lumMod val="50000"/>
                </a:schemeClr>
              </a:solidFill>
              <a:latin typeface="+mn-lt"/>
            </a:endParaRPr>
          </a:p>
        </p:txBody>
      </p:sp>
      <p:sp>
        <p:nvSpPr>
          <p:cNvPr id="6" name="Номер слайда 5"/>
          <p:cNvSpPr>
            <a:spLocks noGrp="1"/>
          </p:cNvSpPr>
          <p:nvPr>
            <p:ph type="sldNum" sz="quarter" idx="12"/>
          </p:nvPr>
        </p:nvSpPr>
        <p:spPr/>
        <p:txBody>
          <a:bodyPr/>
          <a:lstStyle/>
          <a:p>
            <a:fld id="{73C111CA-5F9D-4A16-AC81-992D7480F4EC}" type="slidenum">
              <a:rPr lang="ru-RU" smtClean="0"/>
              <a:pPr/>
              <a:t>5</a:t>
            </a:fld>
            <a:endParaRPr lang="ru-RU"/>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214282"/>
            <a:ext cx="6172200" cy="1524000"/>
          </a:xfrm>
        </p:spPr>
        <p:txBody>
          <a:bodyPr>
            <a:normAutofit/>
          </a:bodyPr>
          <a:lstStyle/>
          <a:p>
            <a:pPr algn="l"/>
            <a:r>
              <a:rPr lang="ru-RU" sz="1600" dirty="0" smtClean="0"/>
              <a:t>Команда проекта</a:t>
            </a:r>
            <a:endParaRPr lang="ru-RU" sz="1600" dirty="0"/>
          </a:p>
        </p:txBody>
      </p:sp>
      <p:sp>
        <p:nvSpPr>
          <p:cNvPr id="3" name="Содержимое 2"/>
          <p:cNvSpPr>
            <a:spLocks noGrp="1"/>
          </p:cNvSpPr>
          <p:nvPr>
            <p:ph idx="1"/>
          </p:nvPr>
        </p:nvSpPr>
        <p:spPr>
          <a:xfrm>
            <a:off x="476672" y="1403648"/>
            <a:ext cx="6000792" cy="7215239"/>
          </a:xfrm>
        </p:spPr>
        <p:txBody>
          <a:bodyPr>
            <a:normAutofit fontScale="25000" lnSpcReduction="20000"/>
          </a:bodyPr>
          <a:lstStyle/>
          <a:p>
            <a:pPr marL="0" lvl="0" indent="432000" algn="just">
              <a:lnSpc>
                <a:spcPct val="170000"/>
              </a:lnSpc>
            </a:pPr>
            <a:r>
              <a:rPr lang="ru-RU" sz="4800" b="1" dirty="0" smtClean="0"/>
              <a:t>Гладыш Денис Васильевич – директор по развитию проекта, </a:t>
            </a:r>
            <a:r>
              <a:rPr lang="en-US" sz="4800" b="1" dirty="0" smtClean="0"/>
              <a:t>MBA</a:t>
            </a:r>
            <a:r>
              <a:rPr lang="ru-RU" sz="4800" b="1" dirty="0" smtClean="0"/>
              <a:t>, </a:t>
            </a:r>
            <a:r>
              <a:rPr lang="ru-RU" sz="4800" dirty="0" smtClean="0"/>
              <a:t>36 лет</a:t>
            </a:r>
          </a:p>
          <a:p>
            <a:pPr marL="0" indent="432000" algn="just">
              <a:lnSpc>
                <a:spcPct val="170000"/>
              </a:lnSpc>
              <a:buNone/>
            </a:pPr>
            <a:r>
              <a:rPr lang="ru-RU" sz="4800" dirty="0" smtClean="0"/>
              <a:t>Образование: Международный институт экономики и права. Академия народного хозяйства при Правительстве РФ по направлению МВА «Проектный и инновационный менеджмент». </a:t>
            </a:r>
          </a:p>
          <a:p>
            <a:pPr marL="0" indent="432000" algn="just">
              <a:lnSpc>
                <a:spcPct val="170000"/>
              </a:lnSpc>
              <a:buNone/>
            </a:pPr>
            <a:r>
              <a:rPr lang="ru-RU" sz="4800" dirty="0" smtClean="0"/>
              <a:t>Руководил горнодобывающими, нефтяными проектами в разных городах России. Работал руководителем </a:t>
            </a:r>
            <a:r>
              <a:rPr lang="ru-RU" sz="4800" dirty="0" err="1" smtClean="0"/>
              <a:t>инвестиционно-проектных</a:t>
            </a:r>
            <a:r>
              <a:rPr lang="ru-RU" sz="4800" dirty="0" smtClean="0"/>
              <a:t> отделов нескольких крупных холдингах. С 2006 года является руководителем ООО «Управляющая компания «Уткина заводь девелопмент».</a:t>
            </a:r>
          </a:p>
          <a:p>
            <a:pPr marL="0" lvl="0" indent="432000" algn="just">
              <a:lnSpc>
                <a:spcPct val="170000"/>
              </a:lnSpc>
            </a:pPr>
            <a:r>
              <a:rPr lang="ru-RU" sz="4800" b="1" dirty="0" smtClean="0"/>
              <a:t>Никифоров Андрей Николаевич – технический директор, </a:t>
            </a:r>
            <a:r>
              <a:rPr lang="ru-RU" sz="4800" dirty="0" smtClean="0"/>
              <a:t>44 года</a:t>
            </a:r>
          </a:p>
          <a:p>
            <a:pPr marL="0" indent="432000" algn="just">
              <a:lnSpc>
                <a:spcPct val="170000"/>
              </a:lnSpc>
              <a:buNone/>
            </a:pPr>
            <a:r>
              <a:rPr lang="ru-RU" sz="4800" dirty="0" smtClean="0"/>
              <a:t>Образование: Ленинградский инженерно-экономический институт им. П.Тольятти по специальности Экономика и организация строительства</a:t>
            </a:r>
          </a:p>
          <a:p>
            <a:pPr marL="0" indent="432000" algn="just">
              <a:lnSpc>
                <a:spcPct val="170000"/>
              </a:lnSpc>
              <a:buNone/>
            </a:pPr>
            <a:r>
              <a:rPr lang="ru-RU" sz="4800" dirty="0" smtClean="0"/>
              <a:t>Компетенция на проекте: взаимодействие с сетевыми организациями, получение и согласование технических условий, инженерная подготовка участка.</a:t>
            </a:r>
          </a:p>
          <a:p>
            <a:pPr marL="0" lvl="0" indent="432000" algn="just">
              <a:lnSpc>
                <a:spcPct val="150000"/>
              </a:lnSpc>
            </a:pPr>
            <a:r>
              <a:rPr lang="ru-RU" sz="4800" b="1" dirty="0"/>
              <a:t>Блистанова Екатерина Евгеньевна – главный аналитик, </a:t>
            </a:r>
            <a:r>
              <a:rPr lang="ru-RU" sz="4800" dirty="0"/>
              <a:t>29 лет</a:t>
            </a:r>
          </a:p>
          <a:p>
            <a:pPr marL="0" indent="432000" algn="just">
              <a:lnSpc>
                <a:spcPct val="150000"/>
              </a:lnSpc>
              <a:buNone/>
            </a:pPr>
            <a:r>
              <a:rPr lang="ru-RU" sz="4800" dirty="0"/>
              <a:t>Санкт-Петербургский государственный университет. Специальность: социальная психология</a:t>
            </a:r>
          </a:p>
          <a:p>
            <a:pPr marL="0" indent="432000" algn="just">
              <a:lnSpc>
                <a:spcPct val="150000"/>
              </a:lnSpc>
              <a:buNone/>
            </a:pPr>
            <a:r>
              <a:rPr lang="ru-RU" sz="4800" dirty="0"/>
              <a:t>Компетенция на проекте: финансовое моделирование и привлечение стороннего финансирования, взаимодействие с инвесторами. </a:t>
            </a:r>
            <a:endParaRPr lang="ru-RU" sz="4800" b="1" dirty="0" smtClean="0"/>
          </a:p>
          <a:p>
            <a:pPr marL="0" lvl="0" indent="432000" algn="just">
              <a:lnSpc>
                <a:spcPct val="170000"/>
              </a:lnSpc>
            </a:pPr>
            <a:r>
              <a:rPr lang="ru-RU" sz="4800" b="1" dirty="0" err="1" smtClean="0"/>
              <a:t>Буйлова</a:t>
            </a:r>
            <a:r>
              <a:rPr lang="ru-RU" sz="4800" b="1" dirty="0" smtClean="0"/>
              <a:t> Татьяна Юрьевна – технический менеджер, </a:t>
            </a:r>
            <a:r>
              <a:rPr lang="ru-RU" sz="4800" dirty="0" smtClean="0"/>
              <a:t>25 лет</a:t>
            </a:r>
          </a:p>
          <a:p>
            <a:pPr marL="0" indent="432000" algn="just">
              <a:lnSpc>
                <a:spcPct val="170000"/>
              </a:lnSpc>
              <a:buNone/>
            </a:pPr>
            <a:r>
              <a:rPr lang="ru-RU" sz="4800" dirty="0" smtClean="0"/>
              <a:t>Образование: Санкт-Петербургская Академия Управления и Экономики. Специальность: менеджер организации</a:t>
            </a:r>
          </a:p>
          <a:p>
            <a:pPr marL="0" indent="432000" algn="just">
              <a:lnSpc>
                <a:spcPct val="170000"/>
              </a:lnSpc>
              <a:buNone/>
            </a:pPr>
            <a:r>
              <a:rPr lang="ru-RU" sz="4800" dirty="0" smtClean="0"/>
              <a:t>Компетенция на проекте: Создание чертежей и разработка проектной и рабочей документации (</a:t>
            </a:r>
            <a:r>
              <a:rPr lang="en-US" sz="4800" dirty="0" err="1" smtClean="0"/>
              <a:t>AutoCad</a:t>
            </a:r>
            <a:r>
              <a:rPr lang="ru-RU" sz="4800" dirty="0" smtClean="0"/>
              <a:t>, </a:t>
            </a:r>
            <a:r>
              <a:rPr lang="en-US" sz="4800" dirty="0" smtClean="0"/>
              <a:t>Microsoft Project</a:t>
            </a:r>
            <a:r>
              <a:rPr lang="ru-RU" sz="4800" dirty="0" smtClean="0"/>
              <a:t>), ведение кадровой политики проекта.</a:t>
            </a:r>
          </a:p>
        </p:txBody>
      </p:sp>
      <p:sp>
        <p:nvSpPr>
          <p:cNvPr id="5" name="Номер слайда 4"/>
          <p:cNvSpPr>
            <a:spLocks noGrp="1"/>
          </p:cNvSpPr>
          <p:nvPr>
            <p:ph type="sldNum" sz="quarter" idx="12"/>
          </p:nvPr>
        </p:nvSpPr>
        <p:spPr/>
        <p:txBody>
          <a:bodyPr/>
          <a:lstStyle/>
          <a:p>
            <a:fld id="{73C111CA-5F9D-4A16-AC81-992D7480F4EC}" type="slidenum">
              <a:rPr lang="ru-RU" smtClean="0"/>
              <a:pPr/>
              <a:t>50</a:t>
            </a:fld>
            <a:endParaRPr lang="ru-RU"/>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66" y="214282"/>
            <a:ext cx="6172200" cy="1524000"/>
          </a:xfrm>
        </p:spPr>
        <p:txBody>
          <a:bodyPr>
            <a:normAutofit/>
          </a:bodyPr>
          <a:lstStyle/>
          <a:p>
            <a:pPr algn="l"/>
            <a:r>
              <a:rPr lang="ru-RU" sz="1600" dirty="0" smtClean="0"/>
              <a:t>Команда проекта</a:t>
            </a:r>
            <a:endParaRPr lang="ru-RU" sz="1600" dirty="0"/>
          </a:p>
        </p:txBody>
      </p:sp>
      <p:sp>
        <p:nvSpPr>
          <p:cNvPr id="3" name="Содержимое 2"/>
          <p:cNvSpPr>
            <a:spLocks noGrp="1"/>
          </p:cNvSpPr>
          <p:nvPr>
            <p:ph idx="1"/>
          </p:nvPr>
        </p:nvSpPr>
        <p:spPr>
          <a:xfrm>
            <a:off x="404664" y="1403648"/>
            <a:ext cx="6072230" cy="6882366"/>
          </a:xfrm>
        </p:spPr>
        <p:txBody>
          <a:bodyPr>
            <a:normAutofit/>
          </a:bodyPr>
          <a:lstStyle/>
          <a:p>
            <a:pPr marL="0" lvl="0" indent="432000" algn="just">
              <a:lnSpc>
                <a:spcPct val="150000"/>
              </a:lnSpc>
            </a:pPr>
            <a:r>
              <a:rPr lang="ru-RU" sz="1200" b="1" dirty="0" smtClean="0"/>
              <a:t>Зуб Юлия Михайловна – главный бухгалтер , </a:t>
            </a:r>
            <a:r>
              <a:rPr lang="ru-RU" sz="1200" dirty="0" smtClean="0"/>
              <a:t>42 года</a:t>
            </a:r>
          </a:p>
          <a:p>
            <a:pPr marL="0" indent="432000" algn="just">
              <a:lnSpc>
                <a:spcPct val="150000"/>
              </a:lnSpc>
              <a:buNone/>
            </a:pPr>
            <a:r>
              <a:rPr lang="ru-RU" sz="1200" dirty="0" smtClean="0"/>
              <a:t>Российская Академия менеджмента и </a:t>
            </a:r>
            <a:r>
              <a:rPr lang="ru-RU" sz="1200" dirty="0" err="1" smtClean="0"/>
              <a:t>агробизнеса</a:t>
            </a:r>
            <a:r>
              <a:rPr lang="ru-RU" sz="1200" dirty="0" smtClean="0"/>
              <a:t>. Специальность финансовый менеджмент.</a:t>
            </a:r>
          </a:p>
          <a:p>
            <a:pPr marL="0" indent="432000" algn="just">
              <a:lnSpc>
                <a:spcPct val="150000"/>
              </a:lnSpc>
              <a:buNone/>
            </a:pPr>
            <a:r>
              <a:rPr lang="ru-RU" sz="1200" dirty="0" smtClean="0"/>
              <a:t>Компетенция на проекте: руководство финансовой службой и службой бухгалтерии.   </a:t>
            </a:r>
          </a:p>
          <a:p>
            <a:pPr marL="0" lvl="0" indent="432000" algn="just">
              <a:lnSpc>
                <a:spcPct val="150000"/>
              </a:lnSpc>
            </a:pPr>
            <a:r>
              <a:rPr lang="ru-RU" sz="1200" b="1" dirty="0" err="1" smtClean="0"/>
              <a:t>Шарыпина</a:t>
            </a:r>
            <a:r>
              <a:rPr lang="ru-RU" sz="1200" b="1" dirty="0" smtClean="0"/>
              <a:t> Валентина Викторовна - экономист, </a:t>
            </a:r>
            <a:r>
              <a:rPr lang="ru-RU" sz="1200" dirty="0" smtClean="0"/>
              <a:t>30 лет</a:t>
            </a:r>
          </a:p>
          <a:p>
            <a:pPr marL="0" indent="432000" algn="just">
              <a:lnSpc>
                <a:spcPct val="150000"/>
              </a:lnSpc>
              <a:buNone/>
            </a:pPr>
            <a:r>
              <a:rPr lang="ru-RU" sz="1200" dirty="0" smtClean="0"/>
              <a:t>Образование: Санкт-Петербургский государственный политехнический университет.</a:t>
            </a:r>
            <a:r>
              <a:rPr lang="en-US" sz="1200" dirty="0" smtClean="0"/>
              <a:t> </a:t>
            </a:r>
            <a:r>
              <a:rPr lang="ru-RU" sz="1200" dirty="0" smtClean="0"/>
              <a:t>Специальность: экономист.</a:t>
            </a:r>
          </a:p>
          <a:p>
            <a:pPr marL="0" indent="432000" algn="just">
              <a:lnSpc>
                <a:spcPct val="150000"/>
              </a:lnSpc>
              <a:buNone/>
            </a:pPr>
            <a:r>
              <a:rPr lang="ru-RU" sz="1200" dirty="0" smtClean="0"/>
              <a:t>Компетенция на проекте: финансовое планирование, учет БДДС, совершенствование плановой и учетной документации</a:t>
            </a:r>
            <a:r>
              <a:rPr lang="ru-RU" sz="1200" smtClean="0"/>
              <a:t>. </a:t>
            </a:r>
            <a:endParaRPr lang="ru-RU" sz="1200" dirty="0" smtClean="0"/>
          </a:p>
          <a:p>
            <a:pPr marL="0" lvl="0" indent="432000" algn="just">
              <a:lnSpc>
                <a:spcPct val="150000"/>
              </a:lnSpc>
            </a:pPr>
            <a:r>
              <a:rPr lang="ru-RU" sz="1200" b="1" dirty="0" smtClean="0"/>
              <a:t>Баранова Ольга Олеговна – </a:t>
            </a:r>
            <a:r>
              <a:rPr lang="en-US" sz="1200" b="1" dirty="0" err="1" smtClean="0"/>
              <a:t>pr</a:t>
            </a:r>
            <a:r>
              <a:rPr lang="ru-RU" sz="1200" b="1" dirty="0" smtClean="0"/>
              <a:t>-менеджер, </a:t>
            </a:r>
            <a:r>
              <a:rPr lang="ru-RU" sz="1200" dirty="0" smtClean="0"/>
              <a:t>24 года</a:t>
            </a:r>
          </a:p>
          <a:p>
            <a:pPr marL="0" indent="432000" algn="just">
              <a:lnSpc>
                <a:spcPct val="150000"/>
              </a:lnSpc>
              <a:buNone/>
            </a:pPr>
            <a:r>
              <a:rPr lang="ru-RU" sz="1200" dirty="0" smtClean="0"/>
              <a:t>Образование: Санкт-Петербургский гуманитарный университет профсоюзов. Специальность связи с общественностью.</a:t>
            </a:r>
          </a:p>
          <a:p>
            <a:pPr marL="0" indent="432000" algn="just">
              <a:lnSpc>
                <a:spcPct val="150000"/>
              </a:lnSpc>
              <a:buNone/>
            </a:pPr>
            <a:r>
              <a:rPr lang="ru-RU" sz="1200" dirty="0" smtClean="0"/>
              <a:t>Компетенция на проекте: разработка и реализация </a:t>
            </a:r>
            <a:r>
              <a:rPr lang="en-US" sz="1200" dirty="0" err="1" smtClean="0"/>
              <a:t>pr</a:t>
            </a:r>
            <a:r>
              <a:rPr lang="ru-RU" sz="1200" dirty="0" smtClean="0"/>
              <a:t> и рекламных компаний, планирование бюджета, взаимодействие со СМИ, работа с иностранными партнерами. </a:t>
            </a:r>
          </a:p>
          <a:p>
            <a:pPr marL="0" indent="432000" algn="just">
              <a:lnSpc>
                <a:spcPct val="150000"/>
              </a:lnSpc>
              <a:buNone/>
            </a:pPr>
            <a:endParaRPr lang="ru-RU" sz="1200" dirty="0"/>
          </a:p>
        </p:txBody>
      </p:sp>
      <p:sp>
        <p:nvSpPr>
          <p:cNvPr id="5" name="Номер слайда 4"/>
          <p:cNvSpPr>
            <a:spLocks noGrp="1"/>
          </p:cNvSpPr>
          <p:nvPr>
            <p:ph type="sldNum" sz="quarter" idx="12"/>
          </p:nvPr>
        </p:nvSpPr>
        <p:spPr/>
        <p:txBody>
          <a:bodyPr/>
          <a:lstStyle/>
          <a:p>
            <a:fld id="{73C111CA-5F9D-4A16-AC81-992D7480F4EC}" type="slidenum">
              <a:rPr lang="ru-RU" smtClean="0"/>
              <a:pPr/>
              <a:t>51</a:t>
            </a:fld>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Содержимое 3"/>
          <p:cNvSpPr txBox="1">
            <a:spLocks/>
          </p:cNvSpPr>
          <p:nvPr/>
        </p:nvSpPr>
        <p:spPr>
          <a:xfrm>
            <a:off x="571480" y="3714744"/>
            <a:ext cx="5715040" cy="3786214"/>
          </a:xfrm>
          <a:prstGeom prst="rect">
            <a:avLst/>
          </a:prstGeom>
        </p:spPr>
        <p:txBody>
          <a:bodyPr>
            <a:normAutofit fontScale="92500" lnSpcReduction="10000"/>
          </a:bodyPr>
          <a:lstStyle/>
          <a:p>
            <a:pPr fontAlgn="auto">
              <a:lnSpc>
                <a:spcPct val="170000"/>
              </a:lnSpc>
              <a:spcBef>
                <a:spcPts val="0"/>
              </a:spcBef>
              <a:spcAft>
                <a:spcPts val="0"/>
              </a:spcAft>
              <a:defRPr/>
            </a:pPr>
            <a:r>
              <a:rPr lang="ru-RU" sz="1300" b="1" dirty="0" smtClean="0">
                <a:latin typeface="+mn-lt"/>
              </a:rPr>
              <a:t>ООО «Управляющая компания «Уткина заводь девелопмент»</a:t>
            </a:r>
            <a:endParaRPr lang="en-US" sz="1300" b="1" dirty="0">
              <a:latin typeface="+mn-lt"/>
            </a:endParaRPr>
          </a:p>
          <a:p>
            <a:pPr fontAlgn="auto">
              <a:lnSpc>
                <a:spcPct val="170000"/>
              </a:lnSpc>
              <a:spcBef>
                <a:spcPts val="0"/>
              </a:spcBef>
              <a:spcAft>
                <a:spcPts val="0"/>
              </a:spcAft>
              <a:defRPr/>
            </a:pPr>
            <a:r>
              <a:rPr lang="ru-RU" sz="1300" dirty="0" smtClean="0"/>
              <a:t>Тел</a:t>
            </a:r>
            <a:r>
              <a:rPr lang="en-US" sz="1300" dirty="0" smtClean="0">
                <a:latin typeface="+mn-lt"/>
              </a:rPr>
              <a:t>.: </a:t>
            </a:r>
            <a:r>
              <a:rPr lang="en-US" sz="1300" dirty="0">
                <a:latin typeface="+mn-lt"/>
              </a:rPr>
              <a:t>+7(812) 438-26-66</a:t>
            </a:r>
          </a:p>
          <a:p>
            <a:pPr fontAlgn="auto">
              <a:lnSpc>
                <a:spcPct val="170000"/>
              </a:lnSpc>
              <a:spcBef>
                <a:spcPts val="0"/>
              </a:spcBef>
              <a:spcAft>
                <a:spcPts val="0"/>
              </a:spcAft>
              <a:defRPr/>
            </a:pPr>
            <a:r>
              <a:rPr lang="ru-RU" sz="1300" dirty="0" smtClean="0"/>
              <a:t>Факс</a:t>
            </a:r>
            <a:r>
              <a:rPr lang="en-US" sz="1300" dirty="0" smtClean="0">
                <a:latin typeface="+mn-lt"/>
              </a:rPr>
              <a:t>: </a:t>
            </a:r>
            <a:r>
              <a:rPr lang="en-US" sz="1300" dirty="0">
                <a:latin typeface="+mn-lt"/>
              </a:rPr>
              <a:t>+7(812) 334-99-281</a:t>
            </a:r>
          </a:p>
          <a:p>
            <a:pPr fontAlgn="auto">
              <a:lnSpc>
                <a:spcPct val="170000"/>
              </a:lnSpc>
              <a:spcBef>
                <a:spcPts val="0"/>
              </a:spcBef>
              <a:spcAft>
                <a:spcPts val="0"/>
              </a:spcAft>
              <a:defRPr/>
            </a:pPr>
            <a:r>
              <a:rPr lang="en-US" sz="1300" dirty="0">
                <a:latin typeface="+mn-lt"/>
              </a:rPr>
              <a:t>E-mail: </a:t>
            </a:r>
            <a:r>
              <a:rPr lang="en-US" sz="1300" u="sng" dirty="0">
                <a:latin typeface="+mn-lt"/>
                <a:hlinkClick r:id="rId2"/>
              </a:rPr>
              <a:t>office@utca-z.ru</a:t>
            </a:r>
            <a:endParaRPr lang="en-US" sz="1300" dirty="0">
              <a:latin typeface="+mn-lt"/>
            </a:endParaRPr>
          </a:p>
          <a:p>
            <a:pPr fontAlgn="auto">
              <a:lnSpc>
                <a:spcPct val="170000"/>
              </a:lnSpc>
              <a:spcBef>
                <a:spcPts val="0"/>
              </a:spcBef>
              <a:spcAft>
                <a:spcPts val="0"/>
              </a:spcAft>
              <a:defRPr/>
            </a:pPr>
            <a:r>
              <a:rPr lang="ru-RU" sz="1300" dirty="0" smtClean="0">
                <a:latin typeface="+mn-lt"/>
              </a:rPr>
              <a:t>Россия,</a:t>
            </a:r>
            <a:r>
              <a:rPr lang="en-US" sz="1300" dirty="0" smtClean="0">
                <a:latin typeface="+mn-lt"/>
              </a:rPr>
              <a:t> </a:t>
            </a:r>
            <a:r>
              <a:rPr lang="en-US" sz="1300" dirty="0">
                <a:latin typeface="+mn-lt"/>
              </a:rPr>
              <a:t>119119 </a:t>
            </a:r>
            <a:r>
              <a:rPr lang="ru-RU" sz="1300" dirty="0" smtClean="0">
                <a:latin typeface="+mn-lt"/>
              </a:rPr>
              <a:t>Санкт-Петербург</a:t>
            </a:r>
            <a:r>
              <a:rPr lang="en-US" sz="1300" dirty="0" smtClean="0">
                <a:latin typeface="+mn-lt"/>
              </a:rPr>
              <a:t>, </a:t>
            </a:r>
            <a:r>
              <a:rPr lang="ru-RU" sz="1300" dirty="0" smtClean="0">
                <a:latin typeface="+mn-lt"/>
              </a:rPr>
              <a:t>ул. Воронежская, д.5, литер А, БЦ «Призма», оф. </a:t>
            </a:r>
            <a:r>
              <a:rPr lang="ru-RU" sz="1300" dirty="0" smtClean="0"/>
              <a:t>121</a:t>
            </a:r>
            <a:endParaRPr lang="ru-RU" sz="1300" dirty="0" smtClean="0">
              <a:latin typeface="+mn-lt"/>
            </a:endParaRPr>
          </a:p>
          <a:p>
            <a:pPr fontAlgn="auto">
              <a:lnSpc>
                <a:spcPct val="170000"/>
              </a:lnSpc>
              <a:spcBef>
                <a:spcPts val="0"/>
              </a:spcBef>
              <a:spcAft>
                <a:spcPts val="0"/>
              </a:spcAft>
              <a:defRPr/>
            </a:pPr>
            <a:r>
              <a:rPr lang="en-US" sz="1300" dirty="0" smtClean="0">
                <a:latin typeface="+mn-lt"/>
                <a:hlinkClick r:id="rId3"/>
              </a:rPr>
              <a:t>www.utca-z.</a:t>
            </a:r>
            <a:r>
              <a:rPr lang="en-US" sz="1300" dirty="0" smtClean="0">
                <a:hlinkClick r:id="rId3"/>
              </a:rPr>
              <a:t>ru</a:t>
            </a:r>
            <a:endParaRPr lang="ru-RU" sz="1300" dirty="0" smtClean="0"/>
          </a:p>
          <a:p>
            <a:pPr fontAlgn="auto">
              <a:lnSpc>
                <a:spcPct val="170000"/>
              </a:lnSpc>
              <a:spcBef>
                <a:spcPts val="0"/>
              </a:spcBef>
              <a:spcAft>
                <a:spcPts val="0"/>
              </a:spcAft>
              <a:defRPr/>
            </a:pPr>
            <a:r>
              <a:rPr lang="ru-RU" sz="1300" dirty="0" smtClean="0"/>
              <a:t>Гладыш Денис – директор по развитию проекта</a:t>
            </a:r>
          </a:p>
          <a:p>
            <a:pPr fontAlgn="auto">
              <a:lnSpc>
                <a:spcPct val="170000"/>
              </a:lnSpc>
              <a:spcBef>
                <a:spcPts val="0"/>
              </a:spcBef>
              <a:spcAft>
                <a:spcPts val="0"/>
              </a:spcAft>
              <a:defRPr/>
            </a:pPr>
            <a:r>
              <a:rPr lang="ru-RU" sz="1300" dirty="0" smtClean="0"/>
              <a:t>Блистанова Екатерина – главный аналитик</a:t>
            </a:r>
          </a:p>
          <a:p>
            <a:pPr fontAlgn="auto">
              <a:lnSpc>
                <a:spcPct val="170000"/>
              </a:lnSpc>
              <a:spcBef>
                <a:spcPts val="0"/>
              </a:spcBef>
              <a:spcAft>
                <a:spcPts val="0"/>
              </a:spcAft>
              <a:defRPr/>
            </a:pPr>
            <a:r>
              <a:rPr lang="ru-RU" sz="1300" dirty="0" smtClean="0"/>
              <a:t>Баранова Ольга – </a:t>
            </a:r>
            <a:r>
              <a:rPr lang="en-US" sz="1300" dirty="0" smtClean="0"/>
              <a:t>pr-</a:t>
            </a:r>
            <a:r>
              <a:rPr lang="ru-RU" sz="1300" dirty="0" smtClean="0"/>
              <a:t>менеджер</a:t>
            </a:r>
          </a:p>
          <a:p>
            <a:pPr fontAlgn="auto">
              <a:lnSpc>
                <a:spcPct val="170000"/>
              </a:lnSpc>
              <a:spcBef>
                <a:spcPts val="0"/>
              </a:spcBef>
              <a:spcAft>
                <a:spcPts val="0"/>
              </a:spcAft>
              <a:defRPr/>
            </a:pPr>
            <a:r>
              <a:rPr lang="en-US" sz="1050" dirty="0">
                <a:latin typeface="+mn-lt"/>
              </a:rPr>
              <a:t/>
            </a:r>
            <a:br>
              <a:rPr lang="en-US" sz="1050" dirty="0">
                <a:latin typeface="+mn-lt"/>
              </a:rPr>
            </a:br>
            <a:endParaRPr lang="ru-RU" sz="1050" dirty="0">
              <a:latin typeface="+mn-lt"/>
            </a:endParaRPr>
          </a:p>
          <a:p>
            <a:pPr fontAlgn="auto">
              <a:spcBef>
                <a:spcPts val="0"/>
              </a:spcBef>
              <a:spcAft>
                <a:spcPts val="0"/>
              </a:spcAft>
              <a:defRPr/>
            </a:pPr>
            <a:r>
              <a:rPr lang="ru-RU" sz="1050" dirty="0">
                <a:latin typeface="+mn-lt"/>
              </a:rPr>
              <a:t> </a:t>
            </a:r>
          </a:p>
        </p:txBody>
      </p:sp>
      <p:sp>
        <p:nvSpPr>
          <p:cNvPr id="19" name="Текст 2"/>
          <p:cNvSpPr txBox="1">
            <a:spLocks/>
          </p:cNvSpPr>
          <p:nvPr/>
        </p:nvSpPr>
        <p:spPr>
          <a:xfrm>
            <a:off x="571480" y="1714480"/>
            <a:ext cx="2786082" cy="666751"/>
          </a:xfrm>
          <a:prstGeom prst="rect">
            <a:avLst/>
          </a:prstGeom>
        </p:spPr>
        <p:txBody>
          <a:bodyPr anchor="b">
            <a:normAutofit fontScale="92500" lnSpcReduction="10000"/>
          </a:bodyPr>
          <a:lstStyle/>
          <a:p>
            <a:pPr fontAlgn="auto">
              <a:spcBef>
                <a:spcPct val="20000"/>
              </a:spcBef>
              <a:spcAft>
                <a:spcPts val="0"/>
              </a:spcAft>
              <a:buFont typeface="Arial" pitchFamily="34" charset="0"/>
              <a:buNone/>
              <a:defRPr/>
            </a:pPr>
            <a:endParaRPr lang="en-US" sz="2400" b="1" dirty="0">
              <a:latin typeface="+mn-lt"/>
            </a:endParaRPr>
          </a:p>
          <a:p>
            <a:pPr fontAlgn="auto">
              <a:spcBef>
                <a:spcPct val="20000"/>
              </a:spcBef>
              <a:spcAft>
                <a:spcPts val="0"/>
              </a:spcAft>
              <a:buFont typeface="Arial" pitchFamily="34" charset="0"/>
              <a:buNone/>
              <a:defRPr/>
            </a:pPr>
            <a:r>
              <a:rPr lang="ru-RU" sz="1700" dirty="0" smtClean="0">
                <a:latin typeface="+mn-lt"/>
              </a:rPr>
              <a:t>Контактная информация</a:t>
            </a:r>
            <a:endParaRPr lang="ru-RU" sz="1700" dirty="0">
              <a:latin typeface="+mn-lt"/>
            </a:endParaRPr>
          </a:p>
          <a:p>
            <a:pPr fontAlgn="auto">
              <a:spcBef>
                <a:spcPct val="20000"/>
              </a:spcBef>
              <a:spcAft>
                <a:spcPts val="0"/>
              </a:spcAft>
              <a:buFont typeface="Arial" pitchFamily="34" charset="0"/>
              <a:buNone/>
              <a:defRPr/>
            </a:pPr>
            <a:endParaRPr lang="ru-RU" sz="2400" b="1" dirty="0">
              <a:latin typeface="+mn-lt"/>
            </a:endParaRPr>
          </a:p>
        </p:txBody>
      </p:sp>
      <p:sp>
        <p:nvSpPr>
          <p:cNvPr id="5" name="Номер слайда 4"/>
          <p:cNvSpPr>
            <a:spLocks noGrp="1"/>
          </p:cNvSpPr>
          <p:nvPr>
            <p:ph type="sldNum" sz="quarter" idx="12"/>
          </p:nvPr>
        </p:nvSpPr>
        <p:spPr/>
        <p:txBody>
          <a:bodyPr/>
          <a:lstStyle/>
          <a:p>
            <a:fld id="{73C111CA-5F9D-4A16-AC81-992D7480F4EC}" type="slidenum">
              <a:rPr lang="ru-RU" smtClean="0"/>
              <a:pPr/>
              <a:t>52</a:t>
            </a:fld>
            <a:endParaRPr lang="ru-RU"/>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338" y="5875338"/>
            <a:ext cx="5829300" cy="1816100"/>
          </a:xfrm>
        </p:spPr>
        <p:txBody>
          <a:bodyPr>
            <a:noAutofit/>
          </a:bodyPr>
          <a:lstStyle/>
          <a:p>
            <a:pPr>
              <a:defRPr/>
            </a:pPr>
            <a:r>
              <a:rPr lang="ru-RU" sz="1400" dirty="0" smtClean="0">
                <a:solidFill>
                  <a:schemeClr val="accent3">
                    <a:lumMod val="50000"/>
                  </a:schemeClr>
                </a:solidFill>
                <a:latin typeface="Arial" pitchFamily="34" charset="0"/>
                <a:cs typeface="Arial" pitchFamily="34" charset="0"/>
              </a:rPr>
              <a:t>1. Инвестиционный меморандум </a:t>
            </a:r>
            <a:r>
              <a:rPr lang="en-US" sz="1400" dirty="0" smtClean="0">
                <a:solidFill>
                  <a:schemeClr val="accent3">
                    <a:lumMod val="50000"/>
                  </a:schemeClr>
                </a:solidFill>
                <a:latin typeface="Arial" pitchFamily="34" charset="0"/>
                <a:cs typeface="Arial" pitchFamily="34" charset="0"/>
              </a:rPr>
              <a:t>(</a:t>
            </a:r>
            <a:r>
              <a:rPr lang="en-US" sz="1400" dirty="0" err="1" smtClean="0">
                <a:solidFill>
                  <a:schemeClr val="accent3">
                    <a:lumMod val="50000"/>
                  </a:schemeClr>
                </a:solidFill>
                <a:latin typeface="Arial" pitchFamily="34" charset="0"/>
                <a:cs typeface="Arial" pitchFamily="34" charset="0"/>
              </a:rPr>
              <a:t>freeport</a:t>
            </a:r>
            <a:r>
              <a:rPr lang="en-US" sz="1400" dirty="0" smtClean="0">
                <a:solidFill>
                  <a:schemeClr val="accent3">
                    <a:lumMod val="50000"/>
                  </a:schemeClr>
                </a:solidFill>
                <a:latin typeface="Arial" pitchFamily="34" charset="0"/>
                <a:cs typeface="Arial" pitchFamily="34" charset="0"/>
              </a:rPr>
              <a:t>)</a:t>
            </a:r>
            <a:br>
              <a:rPr lang="en-US" sz="1400" dirty="0" smtClean="0">
                <a:solidFill>
                  <a:schemeClr val="accent3">
                    <a:lumMod val="50000"/>
                  </a:schemeClr>
                </a:solidFill>
                <a:latin typeface="Arial" pitchFamily="34" charset="0"/>
                <a:cs typeface="Arial" pitchFamily="34" charset="0"/>
              </a:rPr>
            </a:br>
            <a:r>
              <a:rPr lang="en-US" sz="1400" dirty="0" smtClean="0">
                <a:solidFill>
                  <a:schemeClr val="accent3">
                    <a:lumMod val="50000"/>
                  </a:schemeClr>
                </a:solidFill>
                <a:latin typeface="Arial" pitchFamily="34" charset="0"/>
                <a:cs typeface="Arial" pitchFamily="34" charset="0"/>
              </a:rPr>
              <a:t>2. </a:t>
            </a:r>
            <a:r>
              <a:rPr lang="ru-RU" sz="1400" dirty="0" smtClean="0">
                <a:solidFill>
                  <a:schemeClr val="accent3">
                    <a:lumMod val="50000"/>
                  </a:schemeClr>
                </a:solidFill>
                <a:latin typeface="Arial" pitchFamily="34" charset="0"/>
                <a:cs typeface="Arial" pitchFamily="34" charset="0"/>
              </a:rPr>
              <a:t>Бизнес план </a:t>
            </a:r>
            <a:r>
              <a:rPr lang="en-US" sz="1400" dirty="0" smtClean="0">
                <a:solidFill>
                  <a:schemeClr val="accent3">
                    <a:lumMod val="50000"/>
                  </a:schemeClr>
                </a:solidFill>
                <a:latin typeface="Arial" pitchFamily="34" charset="0"/>
                <a:cs typeface="Arial" pitchFamily="34" charset="0"/>
              </a:rPr>
              <a:t>(</a:t>
            </a:r>
            <a:r>
              <a:rPr lang="en-US" sz="1400" dirty="0" err="1" smtClean="0">
                <a:solidFill>
                  <a:schemeClr val="accent3">
                    <a:lumMod val="50000"/>
                  </a:schemeClr>
                </a:solidFill>
                <a:latin typeface="Arial" pitchFamily="34" charset="0"/>
                <a:cs typeface="Arial" pitchFamily="34" charset="0"/>
              </a:rPr>
              <a:t>freeport</a:t>
            </a:r>
            <a:r>
              <a:rPr lang="en-US" sz="1400" dirty="0" smtClean="0">
                <a:solidFill>
                  <a:schemeClr val="accent3">
                    <a:lumMod val="50000"/>
                  </a:schemeClr>
                </a:solidFill>
                <a:latin typeface="Arial" pitchFamily="34" charset="0"/>
                <a:cs typeface="Arial" pitchFamily="34" charset="0"/>
              </a:rPr>
              <a:t>) </a:t>
            </a:r>
            <a:br>
              <a:rPr lang="en-US" sz="1400" dirty="0" smtClean="0">
                <a:solidFill>
                  <a:schemeClr val="accent3">
                    <a:lumMod val="50000"/>
                  </a:schemeClr>
                </a:solidFill>
                <a:latin typeface="Arial" pitchFamily="34" charset="0"/>
                <a:cs typeface="Arial" pitchFamily="34" charset="0"/>
              </a:rPr>
            </a:br>
            <a:r>
              <a:rPr lang="en-US" sz="1400" dirty="0" smtClean="0">
                <a:solidFill>
                  <a:schemeClr val="accent3">
                    <a:lumMod val="50000"/>
                  </a:schemeClr>
                </a:solidFill>
                <a:latin typeface="Arial" pitchFamily="34" charset="0"/>
                <a:cs typeface="Arial" pitchFamily="34" charset="0"/>
              </a:rPr>
              <a:t>3. </a:t>
            </a:r>
            <a:r>
              <a:rPr lang="ru-RU" sz="1400" dirty="0" smtClean="0">
                <a:solidFill>
                  <a:schemeClr val="accent3">
                    <a:lumMod val="50000"/>
                  </a:schemeClr>
                </a:solidFill>
                <a:latin typeface="Arial" pitchFamily="34" charset="0"/>
                <a:cs typeface="Arial" pitchFamily="34" charset="0"/>
              </a:rPr>
              <a:t>финансово-экономическая модель </a:t>
            </a:r>
            <a:r>
              <a:rPr lang="en-US" sz="1400" dirty="0" smtClean="0">
                <a:solidFill>
                  <a:schemeClr val="accent3">
                    <a:lumMod val="50000"/>
                  </a:schemeClr>
                </a:solidFill>
                <a:latin typeface="Arial" pitchFamily="34" charset="0"/>
                <a:cs typeface="Arial" pitchFamily="34" charset="0"/>
              </a:rPr>
              <a:t>(</a:t>
            </a:r>
            <a:r>
              <a:rPr lang="en-US" sz="1400" dirty="0" err="1" smtClean="0">
                <a:solidFill>
                  <a:schemeClr val="accent3">
                    <a:lumMod val="50000"/>
                  </a:schemeClr>
                </a:solidFill>
                <a:latin typeface="Arial" pitchFamily="34" charset="0"/>
                <a:cs typeface="Arial" pitchFamily="34" charset="0"/>
              </a:rPr>
              <a:t>freeport</a:t>
            </a:r>
            <a:r>
              <a:rPr lang="en-US" sz="1400" dirty="0" smtClean="0">
                <a:solidFill>
                  <a:schemeClr val="accent3">
                    <a:lumMod val="50000"/>
                  </a:schemeClr>
                </a:solidFill>
                <a:latin typeface="Arial" pitchFamily="34" charset="0"/>
                <a:cs typeface="Arial" pitchFamily="34" charset="0"/>
              </a:rPr>
              <a:t>)</a:t>
            </a:r>
            <a:endParaRPr lang="ru-RU" sz="1400" dirty="0">
              <a:solidFill>
                <a:schemeClr val="accent3">
                  <a:lumMod val="50000"/>
                </a:schemeClr>
              </a:solidFill>
            </a:endParaRPr>
          </a:p>
        </p:txBody>
      </p:sp>
      <p:sp>
        <p:nvSpPr>
          <p:cNvPr id="3" name="Текст 2"/>
          <p:cNvSpPr>
            <a:spLocks noGrp="1"/>
          </p:cNvSpPr>
          <p:nvPr>
            <p:ph type="body" idx="1"/>
          </p:nvPr>
        </p:nvSpPr>
        <p:spPr>
          <a:xfrm>
            <a:off x="500063" y="3714750"/>
            <a:ext cx="5829300" cy="2000250"/>
          </a:xfrm>
        </p:spPr>
        <p:txBody>
          <a:bodyPr/>
          <a:lstStyle/>
          <a:p>
            <a:pPr>
              <a:buFont typeface="Arial" pitchFamily="34" charset="0"/>
              <a:buNone/>
              <a:defRPr/>
            </a:pPr>
            <a:r>
              <a:rPr lang="ru-RU" sz="3200" dirty="0" smtClean="0">
                <a:solidFill>
                  <a:schemeClr val="accent3">
                    <a:lumMod val="50000"/>
                  </a:schemeClr>
                </a:solidFill>
              </a:rPr>
              <a:t>Приложения 1-3</a:t>
            </a:r>
            <a:endParaRPr lang="ru-RU" sz="3200" dirty="0">
              <a:solidFill>
                <a:schemeClr val="accent3">
                  <a:lumMod val="50000"/>
                </a:schemeClr>
              </a:solidFill>
            </a:endParaRPr>
          </a:p>
        </p:txBody>
      </p:sp>
      <p:sp>
        <p:nvSpPr>
          <p:cNvPr id="4" name="Номер слайда 3"/>
          <p:cNvSpPr>
            <a:spLocks noGrp="1"/>
          </p:cNvSpPr>
          <p:nvPr>
            <p:ph type="sldNum" sz="quarter" idx="12"/>
          </p:nvPr>
        </p:nvSpPr>
        <p:spPr/>
        <p:txBody>
          <a:bodyPr/>
          <a:lstStyle/>
          <a:p>
            <a:pPr>
              <a:defRPr/>
            </a:pPr>
            <a:fld id="{6F517433-47BE-4BAB-A8E3-AA4AC1DF9253}" type="slidenum">
              <a:rPr lang="ru-RU" smtClean="0"/>
              <a:pPr>
                <a:defRPr/>
              </a:pPr>
              <a:t>53</a:t>
            </a:fld>
            <a:endParaRPr lang="ru-R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338" y="5875338"/>
            <a:ext cx="5829300" cy="1816100"/>
          </a:xfrm>
        </p:spPr>
        <p:txBody>
          <a:bodyPr>
            <a:normAutofit/>
          </a:bodyPr>
          <a:lstStyle/>
          <a:p>
            <a:pPr>
              <a:defRPr/>
            </a:pPr>
            <a:r>
              <a:rPr lang="en-US" sz="2800" dirty="0" smtClean="0">
                <a:solidFill>
                  <a:schemeClr val="accent3">
                    <a:lumMod val="50000"/>
                  </a:schemeClr>
                </a:solidFill>
                <a:effectLst>
                  <a:outerShdw blurRad="38100" dist="38100" dir="2700000" algn="tl">
                    <a:srgbClr val="000000">
                      <a:alpha val="43137"/>
                    </a:srgbClr>
                  </a:outerShdw>
                </a:effectLst>
                <a:latin typeface="Arial" pitchFamily="34" charset="0"/>
                <a:cs typeface="Arial" pitchFamily="34" charset="0"/>
              </a:rPr>
              <a:t>Outlet </a:t>
            </a:r>
            <a:r>
              <a:rPr lang="ru-RU" sz="2800" dirty="0" smtClean="0">
                <a:solidFill>
                  <a:schemeClr val="accent3">
                    <a:lumMod val="50000"/>
                  </a:schemeClr>
                </a:solidFill>
                <a:effectLst>
                  <a:outerShdw blurRad="38100" dist="38100" dir="2700000" algn="tl">
                    <a:srgbClr val="000000">
                      <a:alpha val="43137"/>
                    </a:srgbClr>
                  </a:outerShdw>
                </a:effectLst>
                <a:latin typeface="Arial" pitchFamily="34" charset="0"/>
                <a:cs typeface="Arial" pitchFamily="34" charset="0"/>
              </a:rPr>
              <a:t>центр «Утка»</a:t>
            </a:r>
            <a:endParaRPr lang="ru-RU" sz="2800" dirty="0">
              <a:solidFill>
                <a:schemeClr val="accent3">
                  <a:lumMod val="50000"/>
                </a:schemeClr>
              </a:solidFill>
            </a:endParaRPr>
          </a:p>
        </p:txBody>
      </p:sp>
      <p:sp>
        <p:nvSpPr>
          <p:cNvPr id="3" name="Текст 2"/>
          <p:cNvSpPr>
            <a:spLocks noGrp="1"/>
          </p:cNvSpPr>
          <p:nvPr>
            <p:ph type="body" idx="1"/>
          </p:nvPr>
        </p:nvSpPr>
        <p:spPr>
          <a:xfrm>
            <a:off x="500063" y="3714750"/>
            <a:ext cx="5829300" cy="2000250"/>
          </a:xfrm>
        </p:spPr>
        <p:txBody>
          <a:bodyPr/>
          <a:lstStyle/>
          <a:p>
            <a:pPr>
              <a:buFont typeface="Arial" pitchFamily="34" charset="0"/>
              <a:buNone/>
              <a:defRPr/>
            </a:pPr>
            <a:r>
              <a:rPr lang="ru-RU" sz="3200" dirty="0" smtClean="0">
                <a:solidFill>
                  <a:schemeClr val="accent3">
                    <a:lumMod val="50000"/>
                  </a:schemeClr>
                </a:solidFill>
              </a:rPr>
              <a:t>Глава 1</a:t>
            </a:r>
            <a:endParaRPr lang="ru-RU" sz="3200" dirty="0">
              <a:solidFill>
                <a:schemeClr val="accent3">
                  <a:lumMod val="50000"/>
                </a:schemeClr>
              </a:solidFill>
            </a:endParaRPr>
          </a:p>
        </p:txBody>
      </p:sp>
      <p:sp>
        <p:nvSpPr>
          <p:cNvPr id="4" name="Номер слайда 3"/>
          <p:cNvSpPr>
            <a:spLocks noGrp="1"/>
          </p:cNvSpPr>
          <p:nvPr>
            <p:ph type="sldNum" sz="quarter" idx="12"/>
          </p:nvPr>
        </p:nvSpPr>
        <p:spPr/>
        <p:txBody>
          <a:bodyPr/>
          <a:lstStyle/>
          <a:p>
            <a:pPr>
              <a:defRPr/>
            </a:pPr>
            <a:fld id="{6F517433-47BE-4BAB-A8E3-AA4AC1DF9253}" type="slidenum">
              <a:rPr lang="ru-RU" smtClean="0"/>
              <a:pPr>
                <a:defRPr/>
              </a:pPr>
              <a:t>6</a:t>
            </a:fld>
            <a:endParaRPr lang="ru-RU"/>
          </a:p>
        </p:txBody>
      </p:sp>
      <p:pic>
        <p:nvPicPr>
          <p:cNvPr id="5" name="Picture 3"/>
          <p:cNvPicPr>
            <a:picLocks noChangeAspect="1" noChangeArrowheads="1"/>
          </p:cNvPicPr>
          <p:nvPr/>
        </p:nvPicPr>
        <p:blipFill>
          <a:blip r:embed="rId3" cstate="print"/>
          <a:srcRect/>
          <a:stretch>
            <a:fillRect/>
          </a:stretch>
        </p:blipFill>
        <p:spPr bwMode="auto">
          <a:xfrm>
            <a:off x="1714488" y="357158"/>
            <a:ext cx="3591613" cy="1571331"/>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t="-2000" r="-2000" b="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214282"/>
            <a:ext cx="6172200" cy="1524000"/>
          </a:xfrm>
        </p:spPr>
        <p:txBody>
          <a:bodyPr>
            <a:normAutofit/>
          </a:bodyPr>
          <a:lstStyle/>
          <a:p>
            <a:pPr algn="l"/>
            <a:r>
              <a:rPr lang="ru-RU" sz="1600" dirty="0" smtClean="0">
                <a:solidFill>
                  <a:schemeClr val="accent3">
                    <a:lumMod val="50000"/>
                  </a:schemeClr>
                </a:solidFill>
              </a:rPr>
              <a:t>Описание </a:t>
            </a:r>
            <a:r>
              <a:rPr lang="en-US" sz="1600" dirty="0" smtClean="0">
                <a:solidFill>
                  <a:schemeClr val="accent3">
                    <a:lumMod val="50000"/>
                  </a:schemeClr>
                </a:solidFill>
              </a:rPr>
              <a:t>outlet </a:t>
            </a:r>
            <a:r>
              <a:rPr lang="ru-RU" sz="1600" dirty="0" smtClean="0">
                <a:solidFill>
                  <a:schemeClr val="accent3">
                    <a:lumMod val="50000"/>
                  </a:schemeClr>
                </a:solidFill>
              </a:rPr>
              <a:t>центра </a:t>
            </a:r>
            <a:endParaRPr lang="ru-RU" sz="1600" dirty="0">
              <a:solidFill>
                <a:schemeClr val="accent3">
                  <a:lumMod val="50000"/>
                </a:schemeClr>
              </a:solidFill>
            </a:endParaRPr>
          </a:p>
        </p:txBody>
      </p:sp>
      <p:sp>
        <p:nvSpPr>
          <p:cNvPr id="3" name="Содержимое 2"/>
          <p:cNvSpPr>
            <a:spLocks noGrp="1"/>
          </p:cNvSpPr>
          <p:nvPr>
            <p:ph idx="1"/>
          </p:nvPr>
        </p:nvSpPr>
        <p:spPr>
          <a:xfrm>
            <a:off x="500042" y="1428728"/>
            <a:ext cx="3214710" cy="7215238"/>
          </a:xfrm>
        </p:spPr>
        <p:txBody>
          <a:bodyPr>
            <a:normAutofit/>
          </a:bodyPr>
          <a:lstStyle/>
          <a:p>
            <a:pPr marL="0" indent="324000" algn="just">
              <a:lnSpc>
                <a:spcPct val="160000"/>
              </a:lnSpc>
              <a:spcBef>
                <a:spcPts val="0"/>
              </a:spcBef>
              <a:buNone/>
            </a:pPr>
            <a:r>
              <a:rPr lang="en-US" sz="1200" dirty="0" smtClean="0"/>
              <a:t>Outlet </a:t>
            </a:r>
            <a:r>
              <a:rPr lang="ru-RU" sz="1200" dirty="0" smtClean="0"/>
              <a:t>центр «Утка» будет представлять собой галерею </a:t>
            </a:r>
            <a:r>
              <a:rPr lang="ru-RU" sz="1200" dirty="0" err="1" smtClean="0"/>
              <a:t>монобрендовых</a:t>
            </a:r>
            <a:r>
              <a:rPr lang="ru-RU" sz="1200" dirty="0" smtClean="0"/>
              <a:t> бутиков объединенных в единое торговое пространство общими пешеходными,  парковочными и техническими зонами, выполненными по единой архитектурной концепции.</a:t>
            </a:r>
          </a:p>
          <a:p>
            <a:pPr marL="0" indent="324000" algn="just">
              <a:lnSpc>
                <a:spcPct val="160000"/>
              </a:lnSpc>
              <a:spcBef>
                <a:spcPts val="0"/>
              </a:spcBef>
              <a:buNone/>
            </a:pPr>
            <a:r>
              <a:rPr lang="en-US" sz="1200" dirty="0" smtClean="0"/>
              <a:t>Outlet</a:t>
            </a:r>
            <a:r>
              <a:rPr lang="ru-RU" sz="1200" dirty="0" smtClean="0"/>
              <a:t> является частью торговой зоны многофункционального проекта</a:t>
            </a:r>
            <a:r>
              <a:rPr lang="en-US" sz="1200" dirty="0" smtClean="0"/>
              <a:t>, </a:t>
            </a:r>
            <a:r>
              <a:rPr lang="ru-RU" sz="1200" dirty="0" smtClean="0"/>
              <a:t>в составе которой предполагается также строительство </a:t>
            </a:r>
            <a:r>
              <a:rPr lang="ru-RU" sz="1200" dirty="0" err="1" smtClean="0"/>
              <a:t>ритейл</a:t>
            </a:r>
            <a:r>
              <a:rPr lang="ru-RU" sz="1200" dirty="0" smtClean="0"/>
              <a:t> парка и дилерских </a:t>
            </a:r>
            <a:r>
              <a:rPr lang="ru-RU" sz="1200" dirty="0" err="1" smtClean="0"/>
              <a:t>автоцентров</a:t>
            </a:r>
            <a:r>
              <a:rPr lang="ru-RU" sz="1200" dirty="0" smtClean="0"/>
              <a:t>. </a:t>
            </a:r>
          </a:p>
          <a:p>
            <a:pPr marL="0" indent="324000" algn="just">
              <a:lnSpc>
                <a:spcPct val="160000"/>
              </a:lnSpc>
              <a:spcBef>
                <a:spcPts val="0"/>
              </a:spcBef>
              <a:buNone/>
            </a:pPr>
            <a:r>
              <a:rPr lang="ru-RU" sz="1200" dirty="0" smtClean="0"/>
              <a:t>Участок под </a:t>
            </a:r>
            <a:r>
              <a:rPr lang="en-US" sz="1200" dirty="0" smtClean="0"/>
              <a:t>outlet </a:t>
            </a:r>
            <a:r>
              <a:rPr lang="ru-RU" sz="1200" dirty="0" smtClean="0"/>
              <a:t>центр располагается на первой линии проекта, частично прилегая к Кольцевой Автодороге (обеспечивающей основной пассажиропоток на данном участке), что дает преимущество визуальной и транспортной доступности по сравнению с другими функциональными зонами. </a:t>
            </a:r>
          </a:p>
          <a:p>
            <a:pPr marL="0" indent="324000" algn="just">
              <a:lnSpc>
                <a:spcPct val="160000"/>
              </a:lnSpc>
              <a:spcBef>
                <a:spcPts val="0"/>
              </a:spcBef>
              <a:buNone/>
            </a:pPr>
            <a:r>
              <a:rPr lang="ru-RU" sz="1200" dirty="0" smtClean="0">
                <a:cs typeface="Arial" pitchFamily="34" charset="0"/>
              </a:rPr>
              <a:t>Согласно рекомендациям компаний Магазин Магазинов (в </a:t>
            </a:r>
            <a:r>
              <a:rPr lang="ru-RU" sz="1200" dirty="0" err="1" smtClean="0">
                <a:cs typeface="Arial" pitchFamily="34" charset="0"/>
              </a:rPr>
              <a:t>ассоц</a:t>
            </a:r>
            <a:r>
              <a:rPr lang="ru-RU" sz="1200" dirty="0" smtClean="0">
                <a:cs typeface="Arial" pitchFamily="34" charset="0"/>
              </a:rPr>
              <a:t>. с </a:t>
            </a:r>
            <a:r>
              <a:rPr lang="en-US" sz="1200" dirty="0" smtClean="0">
                <a:cs typeface="Arial" pitchFamily="34" charset="0"/>
              </a:rPr>
              <a:t>CBRE</a:t>
            </a:r>
            <a:r>
              <a:rPr lang="ru-RU" sz="1200" dirty="0" smtClean="0">
                <a:cs typeface="Arial" pitchFamily="34" charset="0"/>
              </a:rPr>
              <a:t>)</a:t>
            </a:r>
            <a:r>
              <a:rPr lang="en-US" sz="1200" dirty="0" smtClean="0">
                <a:cs typeface="Arial" pitchFamily="34" charset="0"/>
              </a:rPr>
              <a:t> </a:t>
            </a:r>
            <a:r>
              <a:rPr lang="ru-RU" sz="1200" dirty="0" smtClean="0">
                <a:cs typeface="Arial" pitchFamily="34" charset="0"/>
              </a:rPr>
              <a:t>и </a:t>
            </a:r>
            <a:r>
              <a:rPr lang="en-US" sz="1200" dirty="0" smtClean="0">
                <a:cs typeface="Arial" pitchFamily="34" charset="0"/>
              </a:rPr>
              <a:t>Colliers Int. </a:t>
            </a:r>
            <a:r>
              <a:rPr lang="ru-RU" sz="1200" dirty="0" smtClean="0">
                <a:cs typeface="Arial" pitchFamily="34" charset="0"/>
              </a:rPr>
              <a:t>функция </a:t>
            </a:r>
            <a:r>
              <a:rPr lang="en-US" sz="1200" dirty="0" smtClean="0">
                <a:cs typeface="Arial" pitchFamily="34" charset="0"/>
              </a:rPr>
              <a:t>outlet </a:t>
            </a:r>
            <a:r>
              <a:rPr lang="ru-RU" sz="1200" dirty="0" smtClean="0">
                <a:cs typeface="Arial" pitchFamily="34" charset="0"/>
              </a:rPr>
              <a:t>наиболее ожидаема и применима к данным территориям, она комфортно и естественно вписывается в концепцию всего проекта. </a:t>
            </a:r>
            <a:endParaRPr lang="en-US" sz="1200" dirty="0" smtClean="0">
              <a:cs typeface="Arial" pitchFamily="34" charset="0"/>
            </a:endParaRPr>
          </a:p>
        </p:txBody>
      </p:sp>
      <p:pic>
        <p:nvPicPr>
          <p:cNvPr id="10" name="Рисунок 9" descr="outlet фото 2.JPG"/>
          <p:cNvPicPr>
            <a:picLocks noChangeAspect="1"/>
          </p:cNvPicPr>
          <p:nvPr/>
        </p:nvPicPr>
        <p:blipFill>
          <a:blip r:embed="rId3" cstate="print"/>
          <a:stretch>
            <a:fillRect/>
          </a:stretch>
        </p:blipFill>
        <p:spPr>
          <a:xfrm>
            <a:off x="4000504" y="1571604"/>
            <a:ext cx="2476517" cy="185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descr="C:\мои документы\Утятина\Прага-вена-Шаловницы-Прага 2010\DSC04783.JPG"/>
          <p:cNvPicPr>
            <a:picLocks noChangeAspect="1" noChangeArrowheads="1"/>
          </p:cNvPicPr>
          <p:nvPr/>
        </p:nvPicPr>
        <p:blipFill>
          <a:blip r:embed="rId4" cstate="print"/>
          <a:srcRect/>
          <a:stretch>
            <a:fillRect/>
          </a:stretch>
        </p:blipFill>
        <p:spPr bwMode="auto">
          <a:xfrm>
            <a:off x="4071942" y="6200100"/>
            <a:ext cx="2390135" cy="1889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225" name="Picture 1"/>
          <p:cNvPicPr>
            <a:picLocks noChangeAspect="1" noChangeArrowheads="1"/>
          </p:cNvPicPr>
          <p:nvPr/>
        </p:nvPicPr>
        <p:blipFill>
          <a:blip r:embed="rId5" cstate="print"/>
          <a:srcRect/>
          <a:stretch>
            <a:fillRect/>
          </a:stretch>
        </p:blipFill>
        <p:spPr bwMode="auto">
          <a:xfrm>
            <a:off x="4572008" y="3786182"/>
            <a:ext cx="1446620" cy="192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Номер слайда 7"/>
          <p:cNvSpPr>
            <a:spLocks noGrp="1"/>
          </p:cNvSpPr>
          <p:nvPr>
            <p:ph type="sldNum" sz="quarter" idx="12"/>
          </p:nvPr>
        </p:nvSpPr>
        <p:spPr/>
        <p:txBody>
          <a:bodyPr/>
          <a:lstStyle/>
          <a:p>
            <a:fld id="{73C111CA-5F9D-4A16-AC81-992D7480F4EC}" type="slidenum">
              <a:rPr lang="ru-RU" smtClean="0"/>
              <a:pPr/>
              <a:t>7</a:t>
            </a:fld>
            <a:endParaRPr lang="ru-R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214282"/>
            <a:ext cx="6172200" cy="1524000"/>
          </a:xfrm>
        </p:spPr>
        <p:txBody>
          <a:bodyPr>
            <a:normAutofit/>
          </a:bodyPr>
          <a:lstStyle/>
          <a:p>
            <a:pPr algn="l"/>
            <a:r>
              <a:rPr lang="ru-RU" sz="1600" dirty="0" smtClean="0">
                <a:solidFill>
                  <a:schemeClr val="accent3">
                    <a:lumMod val="50000"/>
                  </a:schemeClr>
                </a:solidFill>
              </a:rPr>
              <a:t>Финансовые показатели</a:t>
            </a:r>
            <a:endParaRPr lang="ru-RU" sz="1600" dirty="0">
              <a:solidFill>
                <a:schemeClr val="accent3">
                  <a:lumMod val="50000"/>
                </a:schemeClr>
              </a:solidFill>
            </a:endParaRPr>
          </a:p>
        </p:txBody>
      </p:sp>
      <p:graphicFrame>
        <p:nvGraphicFramePr>
          <p:cNvPr id="6" name="Таблица 5"/>
          <p:cNvGraphicFramePr>
            <a:graphicFrameLocks noGrp="1"/>
          </p:cNvGraphicFramePr>
          <p:nvPr/>
        </p:nvGraphicFramePr>
        <p:xfrm>
          <a:off x="857232" y="3286116"/>
          <a:ext cx="5072098" cy="2362469"/>
        </p:xfrm>
        <a:graphic>
          <a:graphicData uri="http://schemas.openxmlformats.org/drawingml/2006/table">
            <a:tbl>
              <a:tblPr firstRow="1" bandRow="1">
                <a:tableStyleId>{C083E6E3-FA7D-4D7B-A595-EF9225AFEA82}</a:tableStyleId>
              </a:tblPr>
              <a:tblGrid>
                <a:gridCol w="2536049"/>
                <a:gridCol w="2536049"/>
              </a:tblGrid>
              <a:tr h="309307">
                <a:tc>
                  <a:txBody>
                    <a:bodyPr/>
                    <a:lstStyle/>
                    <a:p>
                      <a:r>
                        <a:rPr lang="ru-RU" sz="1200" dirty="0" smtClean="0"/>
                        <a:t>Затраты</a:t>
                      </a:r>
                      <a:endParaRPr lang="ru-RU" sz="1200" dirty="0"/>
                    </a:p>
                  </a:txBody>
                  <a:tcPr/>
                </a:tc>
                <a:tc>
                  <a:txBody>
                    <a:bodyPr/>
                    <a:lstStyle/>
                    <a:p>
                      <a:r>
                        <a:rPr lang="ru-RU" sz="1200" dirty="0" smtClean="0"/>
                        <a:t>Евро</a:t>
                      </a:r>
                      <a:endParaRPr lang="ru-RU" sz="1200" dirty="0"/>
                    </a:p>
                  </a:txBody>
                  <a:tcPr/>
                </a:tc>
              </a:tr>
              <a:tr h="358734">
                <a:tc>
                  <a:txBody>
                    <a:bodyPr/>
                    <a:lstStyle/>
                    <a:p>
                      <a:r>
                        <a:rPr lang="ru-RU" sz="1200" dirty="0" smtClean="0"/>
                        <a:t>Стоимость земли</a:t>
                      </a:r>
                      <a:endParaRPr lang="ru-RU" sz="1200" dirty="0"/>
                    </a:p>
                  </a:txBody>
                  <a:tcPr/>
                </a:tc>
                <a:tc>
                  <a:txBody>
                    <a:bodyPr/>
                    <a:lstStyle/>
                    <a:p>
                      <a:r>
                        <a:rPr lang="ru-RU" sz="1200" dirty="0" smtClean="0"/>
                        <a:t>4 591 190</a:t>
                      </a:r>
                      <a:endParaRPr lang="ru-RU" sz="1200" dirty="0"/>
                    </a:p>
                  </a:txBody>
                  <a:tcPr/>
                </a:tc>
              </a:tr>
              <a:tr h="309307">
                <a:tc>
                  <a:txBody>
                    <a:bodyPr/>
                    <a:lstStyle/>
                    <a:p>
                      <a:r>
                        <a:rPr lang="ru-RU" sz="1200" dirty="0" smtClean="0"/>
                        <a:t>Расходы</a:t>
                      </a:r>
                      <a:r>
                        <a:rPr lang="ru-RU" sz="1200" baseline="0" dirty="0" smtClean="0"/>
                        <a:t> на строительство и работы</a:t>
                      </a:r>
                      <a:endParaRPr lang="ru-RU" sz="1200" dirty="0"/>
                    </a:p>
                  </a:txBody>
                  <a:tcPr/>
                </a:tc>
                <a:tc>
                  <a:txBody>
                    <a:bodyPr/>
                    <a:lstStyle/>
                    <a:p>
                      <a:r>
                        <a:rPr lang="ru-RU" sz="1200" dirty="0" smtClean="0"/>
                        <a:t>29 919 804</a:t>
                      </a:r>
                      <a:endParaRPr lang="ru-RU" sz="1200" dirty="0"/>
                    </a:p>
                  </a:txBody>
                  <a:tcPr/>
                </a:tc>
              </a:tr>
              <a:tr h="309307">
                <a:tc>
                  <a:txBody>
                    <a:bodyPr/>
                    <a:lstStyle/>
                    <a:p>
                      <a:r>
                        <a:rPr lang="ru-RU" sz="1200" dirty="0" smtClean="0"/>
                        <a:t>Административные</a:t>
                      </a:r>
                      <a:r>
                        <a:rPr lang="ru-RU" sz="1200" baseline="0" dirty="0" smtClean="0"/>
                        <a:t> и проектные расходы</a:t>
                      </a:r>
                      <a:endParaRPr lang="ru-RU" sz="1200" dirty="0"/>
                    </a:p>
                  </a:txBody>
                  <a:tcPr/>
                </a:tc>
                <a:tc>
                  <a:txBody>
                    <a:bodyPr/>
                    <a:lstStyle/>
                    <a:p>
                      <a:r>
                        <a:rPr lang="ru-RU" sz="1200" dirty="0" smtClean="0"/>
                        <a:t>2 022</a:t>
                      </a:r>
                      <a:r>
                        <a:rPr lang="ru-RU" sz="1200" baseline="0" dirty="0" smtClean="0"/>
                        <a:t> 974</a:t>
                      </a:r>
                      <a:endParaRPr lang="ru-RU" sz="1200" dirty="0"/>
                    </a:p>
                  </a:txBody>
                  <a:tcPr/>
                </a:tc>
              </a:tr>
              <a:tr h="309307">
                <a:tc>
                  <a:txBody>
                    <a:bodyPr/>
                    <a:lstStyle/>
                    <a:p>
                      <a:r>
                        <a:rPr lang="ru-RU" sz="1200" dirty="0" smtClean="0"/>
                        <a:t>Расходы на сдачу в аренду</a:t>
                      </a:r>
                      <a:endParaRPr lang="ru-RU" sz="1200" dirty="0"/>
                    </a:p>
                  </a:txBody>
                  <a:tcPr/>
                </a:tc>
                <a:tc>
                  <a:txBody>
                    <a:bodyPr/>
                    <a:lstStyle/>
                    <a:p>
                      <a:r>
                        <a:rPr lang="ru-RU" sz="1200" dirty="0" smtClean="0"/>
                        <a:t>5 418 500</a:t>
                      </a:r>
                      <a:endParaRPr lang="ru-RU" sz="1200" dirty="0"/>
                    </a:p>
                  </a:txBody>
                  <a:tcPr/>
                </a:tc>
              </a:tr>
              <a:tr h="309307">
                <a:tc>
                  <a:txBody>
                    <a:bodyPr/>
                    <a:lstStyle/>
                    <a:p>
                      <a:r>
                        <a:rPr lang="ru-RU" sz="1200" dirty="0" smtClean="0"/>
                        <a:t>Расходы на маркетинг</a:t>
                      </a:r>
                      <a:endParaRPr lang="ru-RU" sz="1200" dirty="0"/>
                    </a:p>
                  </a:txBody>
                  <a:tcPr/>
                </a:tc>
                <a:tc>
                  <a:txBody>
                    <a:bodyPr/>
                    <a:lstStyle/>
                    <a:p>
                      <a:r>
                        <a:rPr lang="ru-RU" sz="1200" dirty="0" smtClean="0"/>
                        <a:t>1 540</a:t>
                      </a:r>
                      <a:r>
                        <a:rPr lang="ru-RU" sz="1200" baseline="0" dirty="0" smtClean="0"/>
                        <a:t> 000</a:t>
                      </a:r>
                      <a:endParaRPr lang="ru-RU" sz="1200" dirty="0"/>
                    </a:p>
                  </a:txBody>
                  <a:tcPr/>
                </a:tc>
              </a:tr>
              <a:tr h="309307">
                <a:tc>
                  <a:txBody>
                    <a:bodyPr/>
                    <a:lstStyle/>
                    <a:p>
                      <a:r>
                        <a:rPr lang="ru-RU" sz="1200" dirty="0" smtClean="0"/>
                        <a:t>Итого</a:t>
                      </a:r>
                      <a:endParaRPr lang="ru-RU" sz="1200" dirty="0"/>
                    </a:p>
                  </a:txBody>
                  <a:tcPr/>
                </a:tc>
                <a:tc>
                  <a:txBody>
                    <a:bodyPr/>
                    <a:lstStyle/>
                    <a:p>
                      <a:r>
                        <a:rPr lang="ru-RU" sz="1200" dirty="0" smtClean="0"/>
                        <a:t>44 542 468</a:t>
                      </a:r>
                      <a:endParaRPr lang="ru-RU" sz="1200" dirty="0"/>
                    </a:p>
                  </a:txBody>
                  <a:tcPr/>
                </a:tc>
              </a:tr>
            </a:tbl>
          </a:graphicData>
        </a:graphic>
      </p:graphicFrame>
      <p:graphicFrame>
        <p:nvGraphicFramePr>
          <p:cNvPr id="7" name="Таблица 6"/>
          <p:cNvGraphicFramePr>
            <a:graphicFrameLocks noGrp="1"/>
          </p:cNvGraphicFramePr>
          <p:nvPr/>
        </p:nvGraphicFramePr>
        <p:xfrm>
          <a:off x="857232" y="1285852"/>
          <a:ext cx="5072098" cy="1753872"/>
        </p:xfrm>
        <a:graphic>
          <a:graphicData uri="http://schemas.openxmlformats.org/drawingml/2006/table">
            <a:tbl>
              <a:tblPr firstRow="1" bandRow="1">
                <a:tableStyleId>{C083E6E3-FA7D-4D7B-A595-EF9225AFEA82}</a:tableStyleId>
              </a:tblPr>
              <a:tblGrid>
                <a:gridCol w="2500330"/>
                <a:gridCol w="1071570"/>
                <a:gridCol w="1500198"/>
              </a:tblGrid>
              <a:tr h="285752">
                <a:tc>
                  <a:txBody>
                    <a:bodyPr/>
                    <a:lstStyle/>
                    <a:p>
                      <a:endParaRPr lang="ru-RU" sz="1200" dirty="0"/>
                    </a:p>
                  </a:txBody>
                  <a:tcPr/>
                </a:tc>
                <a:tc>
                  <a:txBody>
                    <a:bodyPr/>
                    <a:lstStyle/>
                    <a:p>
                      <a:r>
                        <a:rPr lang="ru-RU" sz="1200" dirty="0" smtClean="0"/>
                        <a:t>Евро</a:t>
                      </a:r>
                      <a:endParaRPr lang="ru-RU" sz="1200" dirty="0"/>
                    </a:p>
                  </a:txBody>
                  <a:tcPr/>
                </a:tc>
                <a:tc>
                  <a:txBody>
                    <a:bodyPr/>
                    <a:lstStyle/>
                    <a:p>
                      <a:endParaRPr lang="ru-RU" sz="1200" dirty="0"/>
                    </a:p>
                  </a:txBody>
                  <a:tcPr/>
                </a:tc>
              </a:tr>
              <a:tr h="370840">
                <a:tc>
                  <a:txBody>
                    <a:bodyPr/>
                    <a:lstStyle/>
                    <a:p>
                      <a:r>
                        <a:rPr lang="ru-RU" sz="1200" dirty="0" smtClean="0"/>
                        <a:t>Итого затраты на проект (</a:t>
                      </a:r>
                      <a:r>
                        <a:rPr lang="ru-RU" sz="1200" dirty="0" err="1" smtClean="0"/>
                        <a:t>вкл</a:t>
                      </a:r>
                      <a:r>
                        <a:rPr lang="ru-RU" sz="1200" dirty="0" smtClean="0"/>
                        <a:t>. %)</a:t>
                      </a:r>
                      <a:endParaRPr lang="ru-RU" sz="1200" dirty="0"/>
                    </a:p>
                  </a:txBody>
                  <a:tcPr/>
                </a:tc>
                <a:tc>
                  <a:txBody>
                    <a:bodyPr/>
                    <a:lstStyle/>
                    <a:p>
                      <a:r>
                        <a:rPr lang="ru-RU" sz="1200" dirty="0" smtClean="0"/>
                        <a:t>45 298 357</a:t>
                      </a:r>
                      <a:endParaRPr lang="ru-RU" sz="1200" dirty="0"/>
                    </a:p>
                  </a:txBody>
                  <a:tcPr/>
                </a:tc>
                <a:tc>
                  <a:txBody>
                    <a:bodyPr/>
                    <a:lstStyle/>
                    <a:p>
                      <a:r>
                        <a:rPr lang="en-US" sz="1200" dirty="0" smtClean="0"/>
                        <a:t>GLA</a:t>
                      </a:r>
                      <a:r>
                        <a:rPr lang="en-US" sz="1200" baseline="0" dirty="0" smtClean="0"/>
                        <a:t>  </a:t>
                      </a:r>
                      <a:r>
                        <a:rPr lang="ru-RU" sz="1200" baseline="0" dirty="0" smtClean="0"/>
                        <a:t>(кв.м.)</a:t>
                      </a:r>
                      <a:endParaRPr lang="en-US" sz="1200" baseline="0" dirty="0" smtClean="0"/>
                    </a:p>
                    <a:p>
                      <a:r>
                        <a:rPr lang="ru-RU" sz="1200" baseline="0" dirty="0" smtClean="0"/>
                        <a:t>23 000</a:t>
                      </a:r>
                      <a:endParaRPr lang="ru-RU" sz="1200" dirty="0"/>
                    </a:p>
                  </a:txBody>
                  <a:tcPr/>
                </a:tc>
              </a:tr>
              <a:tr h="370840">
                <a:tc>
                  <a:txBody>
                    <a:bodyPr/>
                    <a:lstStyle/>
                    <a:p>
                      <a:r>
                        <a:rPr lang="ru-RU" sz="1200" dirty="0" smtClean="0"/>
                        <a:t>Фаза</a:t>
                      </a:r>
                      <a:r>
                        <a:rPr lang="ru-RU" sz="1200" baseline="0" dirty="0" smtClean="0"/>
                        <a:t> 1</a:t>
                      </a:r>
                    </a:p>
                    <a:p>
                      <a:r>
                        <a:rPr lang="ru-RU" sz="1200" baseline="0" dirty="0" smtClean="0"/>
                        <a:t>Включая площади общественное питание</a:t>
                      </a:r>
                      <a:endParaRPr lang="ru-RU" sz="1200" dirty="0"/>
                    </a:p>
                  </a:txBody>
                  <a:tcPr/>
                </a:tc>
                <a:tc>
                  <a:txBody>
                    <a:bodyPr/>
                    <a:lstStyle/>
                    <a:p>
                      <a:r>
                        <a:rPr lang="ru-RU" sz="1200" dirty="0" smtClean="0"/>
                        <a:t>32 471 357</a:t>
                      </a:r>
                    </a:p>
                  </a:txBody>
                  <a:tcPr/>
                </a:tc>
                <a:tc>
                  <a:txBody>
                    <a:bodyPr/>
                    <a:lstStyle/>
                    <a:p>
                      <a:r>
                        <a:rPr lang="en-US" sz="1200" dirty="0" smtClean="0"/>
                        <a:t>14 000</a:t>
                      </a:r>
                      <a:endParaRPr lang="ru-RU" sz="1200" dirty="0" smtClean="0"/>
                    </a:p>
                    <a:p>
                      <a:endParaRPr lang="ru-RU" sz="1200" dirty="0" smtClean="0"/>
                    </a:p>
                    <a:p>
                      <a:r>
                        <a:rPr lang="ru-RU" sz="1200" dirty="0" smtClean="0"/>
                        <a:t>1000</a:t>
                      </a:r>
                      <a:endParaRPr lang="ru-RU" sz="1200" dirty="0"/>
                    </a:p>
                  </a:txBody>
                  <a:tcPr/>
                </a:tc>
              </a:tr>
              <a:tr h="370840">
                <a:tc>
                  <a:txBody>
                    <a:bodyPr/>
                    <a:lstStyle/>
                    <a:p>
                      <a:r>
                        <a:rPr lang="ru-RU" sz="1200" dirty="0" smtClean="0"/>
                        <a:t>Фаза</a:t>
                      </a:r>
                      <a:r>
                        <a:rPr lang="ru-RU" sz="1200" baseline="0" dirty="0" smtClean="0"/>
                        <a:t> 2</a:t>
                      </a:r>
                      <a:endParaRPr lang="ru-RU" sz="1200" dirty="0"/>
                    </a:p>
                  </a:txBody>
                  <a:tcPr/>
                </a:tc>
                <a:tc>
                  <a:txBody>
                    <a:bodyPr/>
                    <a:lstStyle/>
                    <a:p>
                      <a:r>
                        <a:rPr lang="ru-RU" sz="1200" dirty="0" smtClean="0"/>
                        <a:t>12 826 585</a:t>
                      </a:r>
                      <a:endParaRPr lang="ru-RU" sz="1200" dirty="0"/>
                    </a:p>
                  </a:txBody>
                  <a:tcPr/>
                </a:tc>
                <a:tc>
                  <a:txBody>
                    <a:bodyPr/>
                    <a:lstStyle/>
                    <a:p>
                      <a:r>
                        <a:rPr lang="ru-RU" sz="1200" dirty="0" smtClean="0"/>
                        <a:t>9000 </a:t>
                      </a:r>
                      <a:endParaRPr lang="ru-RU" sz="1200" dirty="0"/>
                    </a:p>
                  </a:txBody>
                  <a:tcPr/>
                </a:tc>
              </a:tr>
            </a:tbl>
          </a:graphicData>
        </a:graphic>
      </p:graphicFrame>
      <p:graphicFrame>
        <p:nvGraphicFramePr>
          <p:cNvPr id="8" name="Таблица 7"/>
          <p:cNvGraphicFramePr>
            <a:graphicFrameLocks noGrp="1"/>
          </p:cNvGraphicFramePr>
          <p:nvPr/>
        </p:nvGraphicFramePr>
        <p:xfrm>
          <a:off x="857232" y="6000760"/>
          <a:ext cx="5072098" cy="1856766"/>
        </p:xfrm>
        <a:graphic>
          <a:graphicData uri="http://schemas.openxmlformats.org/drawingml/2006/table">
            <a:tbl>
              <a:tblPr firstRow="1" bandRow="1">
                <a:tableStyleId>{C083E6E3-FA7D-4D7B-A595-EF9225AFEA82}</a:tableStyleId>
              </a:tblPr>
              <a:tblGrid>
                <a:gridCol w="2536049"/>
                <a:gridCol w="2536049"/>
              </a:tblGrid>
              <a:tr h="386383">
                <a:tc>
                  <a:txBody>
                    <a:bodyPr/>
                    <a:lstStyle/>
                    <a:p>
                      <a:r>
                        <a:rPr lang="ru-RU" sz="1200" dirty="0" smtClean="0"/>
                        <a:t>Прогнозируемые финансовые показатели</a:t>
                      </a:r>
                      <a:endParaRPr lang="ru-RU" sz="1200" dirty="0"/>
                    </a:p>
                  </a:txBody>
                  <a:tcPr/>
                </a:tc>
                <a:tc>
                  <a:txBody>
                    <a:bodyPr/>
                    <a:lstStyle/>
                    <a:p>
                      <a:r>
                        <a:rPr lang="ru-RU" sz="1200" dirty="0" smtClean="0"/>
                        <a:t>Евро</a:t>
                      </a:r>
                      <a:endParaRPr lang="ru-RU" sz="1200" dirty="0"/>
                    </a:p>
                  </a:txBody>
                  <a:tcPr/>
                </a:tc>
              </a:tr>
              <a:tr h="386383">
                <a:tc>
                  <a:txBody>
                    <a:bodyPr/>
                    <a:lstStyle/>
                    <a:p>
                      <a:r>
                        <a:rPr lang="ru-RU" sz="1200" dirty="0" smtClean="0"/>
                        <a:t>Реализационная стоимость</a:t>
                      </a:r>
                      <a:endParaRPr lang="ru-RU" sz="1200" dirty="0"/>
                    </a:p>
                  </a:txBody>
                  <a:tcPr/>
                </a:tc>
                <a:tc>
                  <a:txBody>
                    <a:bodyPr/>
                    <a:lstStyle/>
                    <a:p>
                      <a:r>
                        <a:rPr lang="en-US" sz="1200" dirty="0" smtClean="0"/>
                        <a:t>64 666 667</a:t>
                      </a:r>
                      <a:endParaRPr lang="ru-RU" sz="1200" dirty="0"/>
                    </a:p>
                  </a:txBody>
                  <a:tcPr/>
                </a:tc>
              </a:tr>
              <a:tr h="313400">
                <a:tc>
                  <a:txBody>
                    <a:bodyPr/>
                    <a:lstStyle/>
                    <a:p>
                      <a:r>
                        <a:rPr lang="ru-RU" sz="1200" dirty="0" smtClean="0"/>
                        <a:t>Валовая прибыль</a:t>
                      </a:r>
                      <a:endParaRPr lang="ru-RU" sz="1200" dirty="0"/>
                    </a:p>
                  </a:txBody>
                  <a:tcPr/>
                </a:tc>
                <a:tc>
                  <a:txBody>
                    <a:bodyPr/>
                    <a:lstStyle/>
                    <a:p>
                      <a:r>
                        <a:rPr lang="en-US" sz="1200" dirty="0" smtClean="0"/>
                        <a:t>18 398 357</a:t>
                      </a:r>
                      <a:endParaRPr lang="ru-RU" sz="1200" dirty="0"/>
                    </a:p>
                  </a:txBody>
                  <a:tcPr/>
                </a:tc>
              </a:tr>
              <a:tr h="386383">
                <a:tc>
                  <a:txBody>
                    <a:bodyPr/>
                    <a:lstStyle/>
                    <a:p>
                      <a:r>
                        <a:rPr lang="ru-RU" sz="1200" dirty="0" smtClean="0"/>
                        <a:t>Ставка капитализации</a:t>
                      </a:r>
                      <a:endParaRPr lang="ru-RU" sz="1200" dirty="0"/>
                    </a:p>
                  </a:txBody>
                  <a:tcPr/>
                </a:tc>
                <a:tc>
                  <a:txBody>
                    <a:bodyPr/>
                    <a:lstStyle/>
                    <a:p>
                      <a:r>
                        <a:rPr lang="en-US" sz="1200" dirty="0" smtClean="0"/>
                        <a:t>9%</a:t>
                      </a:r>
                      <a:endParaRPr lang="ru-RU" sz="1200" dirty="0"/>
                    </a:p>
                  </a:txBody>
                  <a:tcPr/>
                </a:tc>
              </a:tr>
              <a:tr h="313400">
                <a:tc>
                  <a:txBody>
                    <a:bodyPr/>
                    <a:lstStyle/>
                    <a:p>
                      <a:r>
                        <a:rPr lang="en-US" sz="1200" dirty="0" smtClean="0"/>
                        <a:t>IRR</a:t>
                      </a:r>
                      <a:endParaRPr lang="ru-RU" sz="1200" dirty="0"/>
                    </a:p>
                  </a:txBody>
                  <a:tcPr/>
                </a:tc>
                <a:tc>
                  <a:txBody>
                    <a:bodyPr/>
                    <a:lstStyle/>
                    <a:p>
                      <a:r>
                        <a:rPr lang="en-US" sz="1200" dirty="0" smtClean="0"/>
                        <a:t>28,44%</a:t>
                      </a:r>
                      <a:endParaRPr lang="ru-RU" sz="1200" dirty="0"/>
                    </a:p>
                  </a:txBody>
                  <a:tcPr/>
                </a:tc>
              </a:tr>
            </a:tbl>
          </a:graphicData>
        </a:graphic>
      </p:graphicFrame>
      <p:sp>
        <p:nvSpPr>
          <p:cNvPr id="9" name="Прямоугольник 8"/>
          <p:cNvSpPr/>
          <p:nvPr/>
        </p:nvSpPr>
        <p:spPr>
          <a:xfrm>
            <a:off x="857232" y="8072462"/>
            <a:ext cx="4081951" cy="276999"/>
          </a:xfrm>
          <a:prstGeom prst="rect">
            <a:avLst/>
          </a:prstGeom>
        </p:spPr>
        <p:txBody>
          <a:bodyPr wrap="none">
            <a:spAutoFit/>
          </a:bodyPr>
          <a:lstStyle/>
          <a:p>
            <a:r>
              <a:rPr lang="ru-RU" sz="1200" dirty="0" smtClean="0">
                <a:solidFill>
                  <a:schemeClr val="accent3">
                    <a:lumMod val="50000"/>
                  </a:schemeClr>
                </a:solidFill>
              </a:rPr>
              <a:t>*</a:t>
            </a:r>
            <a:r>
              <a:rPr lang="ru-RU" sz="1200" dirty="0" smtClean="0"/>
              <a:t>все финансовые показатели приведены без учета налогов</a:t>
            </a:r>
            <a:endParaRPr lang="ru-RU" sz="1200" dirty="0"/>
          </a:p>
        </p:txBody>
      </p:sp>
      <p:sp>
        <p:nvSpPr>
          <p:cNvPr id="11" name="Номер слайда 10"/>
          <p:cNvSpPr>
            <a:spLocks noGrp="1"/>
          </p:cNvSpPr>
          <p:nvPr>
            <p:ph type="sldNum" sz="quarter" idx="12"/>
          </p:nvPr>
        </p:nvSpPr>
        <p:spPr/>
        <p:txBody>
          <a:bodyPr/>
          <a:lstStyle/>
          <a:p>
            <a:fld id="{73C111CA-5F9D-4A16-AC81-992D7480F4EC}" type="slidenum">
              <a:rPr lang="ru-RU" smtClean="0"/>
              <a:pPr/>
              <a:t>8</a:t>
            </a:fld>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04" y="366184"/>
            <a:ext cx="6086496" cy="1205420"/>
          </a:xfrm>
        </p:spPr>
        <p:txBody>
          <a:bodyPr>
            <a:normAutofit/>
          </a:bodyPr>
          <a:lstStyle/>
          <a:p>
            <a:pPr algn="l"/>
            <a:r>
              <a:rPr lang="ru-RU" sz="1600" dirty="0" smtClean="0">
                <a:solidFill>
                  <a:schemeClr val="accent3">
                    <a:lumMod val="50000"/>
                  </a:schemeClr>
                </a:solidFill>
              </a:rPr>
              <a:t>Условия партнерских отношений</a:t>
            </a:r>
            <a:endParaRPr lang="ru-RU" sz="1600" dirty="0">
              <a:solidFill>
                <a:schemeClr val="accent3">
                  <a:lumMod val="50000"/>
                </a:schemeClr>
              </a:solidFill>
            </a:endParaRPr>
          </a:p>
        </p:txBody>
      </p:sp>
      <p:sp>
        <p:nvSpPr>
          <p:cNvPr id="3" name="Содержимое 2"/>
          <p:cNvSpPr>
            <a:spLocks noGrp="1"/>
          </p:cNvSpPr>
          <p:nvPr>
            <p:ph idx="1"/>
          </p:nvPr>
        </p:nvSpPr>
        <p:spPr>
          <a:xfrm>
            <a:off x="500042" y="1285852"/>
            <a:ext cx="5857916" cy="7429552"/>
          </a:xfrm>
        </p:spPr>
        <p:txBody>
          <a:bodyPr>
            <a:normAutofit fontScale="32500" lnSpcReduction="20000"/>
          </a:bodyPr>
          <a:lstStyle/>
          <a:p>
            <a:pPr marL="0" lvl="0" indent="342900" algn="just">
              <a:lnSpc>
                <a:spcPct val="170000"/>
              </a:lnSpc>
              <a:spcBef>
                <a:spcPts val="0"/>
              </a:spcBef>
              <a:buNone/>
            </a:pPr>
            <a:r>
              <a:rPr lang="ru-RU" sz="3700" dirty="0" smtClean="0"/>
              <a:t>Мы ищем стратегического инвестора для реализации проекта </a:t>
            </a:r>
            <a:r>
              <a:rPr lang="en-US" sz="3700" dirty="0" smtClean="0"/>
              <a:t>outlet</a:t>
            </a:r>
            <a:r>
              <a:rPr lang="ru-RU" sz="3700" dirty="0" smtClean="0"/>
              <a:t> центра (площадь 7,88 га) на территории </a:t>
            </a:r>
            <a:r>
              <a:rPr lang="ru-RU" sz="3700" dirty="0" err="1" smtClean="0"/>
              <a:t>девелоперского</a:t>
            </a:r>
            <a:r>
              <a:rPr lang="ru-RU" sz="3700" dirty="0" smtClean="0"/>
              <a:t>  проекта «Уткина заводь» (площадь 240 га). </a:t>
            </a:r>
          </a:p>
          <a:p>
            <a:pPr marL="0" indent="342900" algn="just">
              <a:lnSpc>
                <a:spcPct val="170000"/>
              </a:lnSpc>
              <a:spcBef>
                <a:spcPts val="0"/>
              </a:spcBef>
              <a:buNone/>
            </a:pPr>
            <a:r>
              <a:rPr lang="ru-RU" sz="3700" u="sng" dirty="0" smtClean="0"/>
              <a:t>Стратегия развития</a:t>
            </a:r>
            <a:r>
              <a:rPr lang="ru-RU" sz="3700" dirty="0" smtClean="0"/>
              <a:t> – строительство </a:t>
            </a:r>
            <a:r>
              <a:rPr lang="en-US" sz="3700" dirty="0" smtClean="0"/>
              <a:t>outlet</a:t>
            </a:r>
            <a:r>
              <a:rPr lang="ru-RU" sz="3700" dirty="0" smtClean="0"/>
              <a:t> центра двумя фазами, его запуск, заполнение и реализация всего проекта </a:t>
            </a:r>
            <a:r>
              <a:rPr lang="en-US" sz="3700" dirty="0" smtClean="0"/>
              <a:t>III </a:t>
            </a:r>
            <a:r>
              <a:rPr lang="ru-RU" sz="3700" dirty="0" smtClean="0"/>
              <a:t>кв. 2014 года консервативному фонду по ставке капитализации экспертно 9%. </a:t>
            </a:r>
          </a:p>
          <a:p>
            <a:pPr marL="0" indent="342900" algn="just">
              <a:lnSpc>
                <a:spcPct val="170000"/>
              </a:lnSpc>
              <a:spcBef>
                <a:spcPts val="0"/>
              </a:spcBef>
              <a:buNone/>
            </a:pPr>
            <a:r>
              <a:rPr lang="ru-RU" sz="3700" u="sng" dirty="0" smtClean="0"/>
              <a:t> Наше видение партнерских отношений:</a:t>
            </a:r>
          </a:p>
          <a:p>
            <a:pPr marL="0" lvl="0" indent="342900" algn="just">
              <a:lnSpc>
                <a:spcPct val="170000"/>
              </a:lnSpc>
              <a:spcBef>
                <a:spcPts val="0"/>
              </a:spcBef>
              <a:buNone/>
            </a:pPr>
            <a:r>
              <a:rPr lang="ru-RU" sz="3700" dirty="0" smtClean="0"/>
              <a:t>Мы входим в проект земельным участком площадью 7,88 га (78 806 метров)  с отлагательными обязательствами на получение технических условий и разрешения на строительство съезда с КАД. В отношении земельного участка проведена оценка рыночной стоимости. Исполнитель: ЗАО «</a:t>
            </a:r>
            <a:r>
              <a:rPr lang="ru-RU" sz="3700" dirty="0" err="1" smtClean="0"/>
              <a:t>Найт</a:t>
            </a:r>
            <a:r>
              <a:rPr lang="ru-RU" sz="3700" dirty="0" smtClean="0"/>
              <a:t> Фрэнк», Отчет об оценке № СV-030/2010, оценка проведена в соответствии с Договором № СV-030/2010 от 26 февраля 2010 года. Дата оценки: 31 декабря 2009 года. В соответствии с данными отчета стоимость одного квадратного метра составляет  80 долларов США. Стоимость земельного участка площадью 78 806 метров составляет 6 304 480 долларов США или 4 669 985  евро (по курсу 1,35 доллар/евро).  Земельный участок поставлен на кадастровый учет под номером 47:07:0605001:155. </a:t>
            </a:r>
          </a:p>
          <a:p>
            <a:pPr marL="0" lvl="0" indent="342900" algn="just">
              <a:lnSpc>
                <a:spcPct val="170000"/>
              </a:lnSpc>
              <a:spcBef>
                <a:spcPts val="0"/>
              </a:spcBef>
              <a:buNone/>
            </a:pPr>
            <a:endParaRPr lang="ru-RU" sz="3700" dirty="0" smtClean="0"/>
          </a:p>
          <a:p>
            <a:pPr marL="0" indent="342900" algn="just">
              <a:lnSpc>
                <a:spcPct val="170000"/>
              </a:lnSpc>
              <a:spcBef>
                <a:spcPts val="0"/>
              </a:spcBef>
              <a:buNone/>
            </a:pPr>
            <a:r>
              <a:rPr lang="ru-RU" sz="3700" i="1" dirty="0" smtClean="0"/>
              <a:t>Общая стоимость активов проекта 102 275 786,79 долларов США или 75 759 842 евро.</a:t>
            </a:r>
          </a:p>
          <a:p>
            <a:pPr marL="0" indent="342900" algn="just">
              <a:lnSpc>
                <a:spcPct val="170000"/>
              </a:lnSpc>
              <a:spcBef>
                <a:spcPts val="0"/>
              </a:spcBef>
              <a:buNone/>
            </a:pPr>
            <a:r>
              <a:rPr lang="ru-RU" sz="4000" u="sng" dirty="0" smtClean="0"/>
              <a:t>Алгоритм нашего входа: </a:t>
            </a:r>
          </a:p>
          <a:p>
            <a:pPr marL="0" lvl="0" indent="342900" algn="just">
              <a:lnSpc>
                <a:spcPct val="170000"/>
              </a:lnSpc>
              <a:spcBef>
                <a:spcPts val="0"/>
              </a:spcBef>
              <a:buNone/>
            </a:pPr>
            <a:r>
              <a:rPr lang="ru-RU" sz="4000" dirty="0" smtClean="0"/>
              <a:t>Земельный участок площадью 7,88 га  вносится по стоимости квадратного метра 50 долларов или 37 евро, общая стоимость участка составит 3 940 000 долларов США или 2 918 518 евро. </a:t>
            </a:r>
            <a:r>
              <a:rPr lang="ru-RU" sz="4000" i="1" dirty="0" smtClean="0"/>
              <a:t>Остальная стоимость достигается за счет получения технических условий и разрешения на строительство съезда с КАД.</a:t>
            </a:r>
            <a:endParaRPr lang="ru-RU" sz="4000" dirty="0" smtClean="0"/>
          </a:p>
          <a:p>
            <a:pPr marL="0" indent="342900" algn="just">
              <a:lnSpc>
                <a:spcPct val="170000"/>
              </a:lnSpc>
              <a:spcBef>
                <a:spcPts val="0"/>
              </a:spcBef>
              <a:buNone/>
            </a:pPr>
            <a:endParaRPr lang="ru-RU" sz="3700" b="1" u="sng" dirty="0" smtClean="0"/>
          </a:p>
          <a:p>
            <a:endParaRPr lang="ru-RU" dirty="0"/>
          </a:p>
        </p:txBody>
      </p:sp>
      <p:sp>
        <p:nvSpPr>
          <p:cNvPr id="5" name="Номер слайда 4"/>
          <p:cNvSpPr>
            <a:spLocks noGrp="1"/>
          </p:cNvSpPr>
          <p:nvPr>
            <p:ph type="sldNum" sz="quarter" idx="12"/>
          </p:nvPr>
        </p:nvSpPr>
        <p:spPr/>
        <p:txBody>
          <a:bodyPr/>
          <a:lstStyle/>
          <a:p>
            <a:fld id="{73C111CA-5F9D-4A16-AC81-992D7480F4EC}" type="slidenum">
              <a:rPr lang="ru-RU" smtClean="0"/>
              <a:pPr/>
              <a:t>9</a:t>
            </a:fld>
            <a:endParaRPr lang="ru-RU"/>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7475</TotalTime>
  <Words>5437</Words>
  <Application>Microsoft Office PowerPoint</Application>
  <PresentationFormat>Экран (4:3)</PresentationFormat>
  <Paragraphs>762</Paragraphs>
  <Slides>53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Outlet центр «Утка»  </vt:lpstr>
      <vt:lpstr>Презентация PowerPoint</vt:lpstr>
      <vt:lpstr>Презентация PowerPoint</vt:lpstr>
      <vt:lpstr>Презентация PowerPoint</vt:lpstr>
      <vt:lpstr>Введение </vt:lpstr>
      <vt:lpstr>Outlet центр «Утка»</vt:lpstr>
      <vt:lpstr>Описание outlet центра </vt:lpstr>
      <vt:lpstr>Финансовые показатели</vt:lpstr>
      <vt:lpstr>Условия партнерских отношений</vt:lpstr>
      <vt:lpstr>Условия партнерских отношений</vt:lpstr>
      <vt:lpstr>Условия партнерских отношений</vt:lpstr>
      <vt:lpstr>Условия партнерских отношений</vt:lpstr>
      <vt:lpstr>Расположение участка </vt:lpstr>
      <vt:lpstr>Характеристики outlet центра </vt:lpstr>
      <vt:lpstr>Планировочные решения, подготовленные британской компанией BCIdesign, 2010</vt:lpstr>
      <vt:lpstr>Презентация PowerPoint</vt:lpstr>
      <vt:lpstr>Зона охвата и группы потребителей</vt:lpstr>
      <vt:lpstr>Презентация PowerPoint</vt:lpstr>
      <vt:lpstr>Ближайшее окружение</vt:lpstr>
      <vt:lpstr>Презентация PowerPoint</vt:lpstr>
      <vt:lpstr>Транспортная доступность</vt:lpstr>
      <vt:lpstr>Презентация PowerPoint</vt:lpstr>
      <vt:lpstr>Маркетинговая концепция</vt:lpstr>
      <vt:lpstr>Маркетинговая концепция</vt:lpstr>
      <vt:lpstr>Маркетинговая концепция</vt:lpstr>
      <vt:lpstr>Требуемый объем ресурсов для реализации проекта outlet центра</vt:lpstr>
      <vt:lpstr>Предлагаемые стилистические и архитектурные решения</vt:lpstr>
      <vt:lpstr>Название и логотип</vt:lpstr>
      <vt:lpstr>Название и логотип</vt:lpstr>
      <vt:lpstr>Презентация PowerPoint</vt:lpstr>
      <vt:lpstr>Маркетинговая концепция </vt:lpstr>
      <vt:lpstr>Маркетинговая концепция</vt:lpstr>
      <vt:lpstr>Маркетинговая концепция</vt:lpstr>
      <vt:lpstr>Маркетинговая концепция</vt:lpstr>
      <vt:lpstr>Маркетинговая концепция   Источник: Colliers Int.  и Praktis CB</vt:lpstr>
      <vt:lpstr>Маркетинговая концепция</vt:lpstr>
      <vt:lpstr>Мастер план</vt:lpstr>
      <vt:lpstr>Мастер план</vt:lpstr>
      <vt:lpstr>Презентация PowerPoint</vt:lpstr>
      <vt:lpstr>Инженерная инфраструктура</vt:lpstr>
      <vt:lpstr>Инженерная инфраструктура</vt:lpstr>
      <vt:lpstr>Инженерная инфраструктура</vt:lpstr>
      <vt:lpstr>Презентация PowerPoint</vt:lpstr>
      <vt:lpstr>Презентация PowerPoint</vt:lpstr>
      <vt:lpstr>Перспективы развития транспортной  сети</vt:lpstr>
      <vt:lpstr>Презентация PowerPoint</vt:lpstr>
      <vt:lpstr>Структура компаний проекта «Уткина Заводь» </vt:lpstr>
      <vt:lpstr>Стратегия развития проекта  по зонам назначения</vt:lpstr>
      <vt:lpstr>Презентация PowerPoint</vt:lpstr>
      <vt:lpstr>Команда проекта</vt:lpstr>
      <vt:lpstr>Команда проекта</vt:lpstr>
      <vt:lpstr>Презентация PowerPoint</vt:lpstr>
      <vt:lpstr>1. Инвестиционный меморандум (freeport) 2. Бизнес план (freeport)  3. финансово-экономическая модель (freeport)</vt:lpstr>
    </vt:vector>
  </TitlesOfParts>
  <Company>ООО Управляюцая компания Уткина заводь девелопмент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baranova</dc:creator>
  <cp:lastModifiedBy>Sony</cp:lastModifiedBy>
  <cp:revision>516</cp:revision>
  <dcterms:created xsi:type="dcterms:W3CDTF">2010-03-16T13:48:13Z</dcterms:created>
  <dcterms:modified xsi:type="dcterms:W3CDTF">2010-09-17T08:18:19Z</dcterms:modified>
</cp:coreProperties>
</file>